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422" r:id="rId3"/>
    <p:sldId id="423" r:id="rId4"/>
    <p:sldId id="420" r:id="rId5"/>
    <p:sldId id="424" r:id="rId6"/>
    <p:sldId id="425" r:id="rId7"/>
    <p:sldId id="426" r:id="rId8"/>
    <p:sldId id="421" r:id="rId9"/>
    <p:sldId id="267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AA"/>
    <a:srgbClr val="005AAA"/>
    <a:srgbClr val="A9B9C1"/>
    <a:srgbClr val="F6D40E"/>
    <a:srgbClr val="037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72660" autoAdjust="0"/>
  </p:normalViewPr>
  <p:slideViewPr>
    <p:cSldViewPr snapToGrid="0" snapToObjects="1">
      <p:cViewPr varScale="1">
        <p:scale>
          <a:sx n="110" d="100"/>
          <a:sy n="110" d="100"/>
        </p:scale>
        <p:origin x="3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29FC4-5346-4AF3-9DAB-4440FC00EA66}" type="datetimeFigureOut">
              <a:rPr lang="de-DE" smtClean="0"/>
              <a:t>19.09.2025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559C6-D9CB-4555-96E3-905C461728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3846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559C6-D9CB-4555-96E3-905C4617285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2548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559C6-D9CB-4555-96E3-905C4617285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7132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559C6-D9CB-4555-96E3-905C4617285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133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emf"/><Relationship Id="rId4" Type="http://schemas.openxmlformats.org/officeDocument/2006/relationships/image" Target="../media/image9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draußen, Wasser, Gras, groß enthält.&#10;&#10;Automatisch generierte Beschreibung">
            <a:extLst>
              <a:ext uri="{FF2B5EF4-FFF2-40B4-BE49-F238E27FC236}">
                <a16:creationId xmlns:a16="http://schemas.microsoft.com/office/drawing/2014/main" id="{901D724B-C072-FF4F-ADE6-A021907E3F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0225" y="-63500"/>
            <a:ext cx="7351776" cy="688686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49E52F7-145C-D048-A092-0EE4E52949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286" y="204978"/>
            <a:ext cx="2222500" cy="7239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46136EA-3C14-A244-86BE-990BE8E72CB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6383867"/>
            <a:ext cx="12192000" cy="47413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60ADACC-0144-8340-AD59-D7978DA75D2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18236">
            <a:off x="10189765" y="-622402"/>
            <a:ext cx="2582543" cy="258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3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9EE5D16D-D11C-EC4B-AC72-97999D1DD7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918236">
            <a:off x="10432565" y="-512469"/>
            <a:ext cx="2199284" cy="219928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CA62582-35B3-2943-8BE3-6CCE630843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92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9EE5D16D-D11C-EC4B-AC72-97999D1DD7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918236">
            <a:off x="10432565" y="-512469"/>
            <a:ext cx="2199284" cy="219928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CA62582-35B3-2943-8BE3-6CCE630843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E140393-D5DE-E14B-B5C4-42C9A2ECEA6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10000"/>
          </a:blip>
          <a:stretch>
            <a:fillRect/>
          </a:stretch>
        </p:blipFill>
        <p:spPr>
          <a:xfrm>
            <a:off x="6215063" y="517836"/>
            <a:ext cx="5913785" cy="591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58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D262FBE-D218-6448-9D8C-D3C4C8F54E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838" y="299248"/>
            <a:ext cx="2267895" cy="44334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B8EC958-ADB8-A143-A926-E34E1B3CC0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383867"/>
            <a:ext cx="12192000" cy="47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2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300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7" r:id="rId2"/>
    <p:sldLayoutId id="2147483684" r:id="rId3"/>
    <p:sldLayoutId id="214748366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4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7.png"/><Relationship Id="rId5" Type="http://schemas.openxmlformats.org/officeDocument/2006/relationships/image" Target="../media/image22.png"/><Relationship Id="rId15" Type="http://schemas.openxmlformats.org/officeDocument/2006/relationships/image" Target="../media/image18.png"/><Relationship Id="rId10" Type="http://schemas.openxmlformats.org/officeDocument/2006/relationships/image" Target="../media/image27.jp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2A12FC5F-DEC7-7E46-B2EF-2DDE457CCABB}"/>
              </a:ext>
            </a:extLst>
          </p:cNvPr>
          <p:cNvSpPr txBox="1"/>
          <p:nvPr/>
        </p:nvSpPr>
        <p:spPr>
          <a:xfrm>
            <a:off x="400477" y="2828835"/>
            <a:ext cx="3591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b="1" dirty="0"/>
              <a:t>Verstetigung Smart-City</a:t>
            </a:r>
            <a:r>
              <a:rPr lang="de-DE" dirty="0"/>
              <a:t>	</a:t>
            </a:r>
          </a:p>
          <a:p>
            <a:endParaRPr lang="de-DE" b="1" dirty="0"/>
          </a:p>
          <a:p>
            <a:r>
              <a:rPr lang="de-DE" b="1" dirty="0"/>
              <a:t>in der Klingenstadt Solingen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CCF3ACC-7E5A-B046-973F-BAA71E787154}"/>
              </a:ext>
            </a:extLst>
          </p:cNvPr>
          <p:cNvSpPr txBox="1"/>
          <p:nvPr/>
        </p:nvSpPr>
        <p:spPr>
          <a:xfrm>
            <a:off x="400477" y="5127742"/>
            <a:ext cx="380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5AA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SCCON 2025 // 30.09.2025</a:t>
            </a:r>
          </a:p>
        </p:txBody>
      </p:sp>
    </p:spTree>
    <p:extLst>
      <p:ext uri="{BB962C8B-B14F-4D97-AF65-F5344CB8AC3E}">
        <p14:creationId xmlns:p14="http://schemas.microsoft.com/office/powerpoint/2010/main" val="662349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bgerundetes Rechteck 7"/>
          <p:cNvSpPr/>
          <p:nvPr/>
        </p:nvSpPr>
        <p:spPr>
          <a:xfrm>
            <a:off x="380325" y="1663402"/>
            <a:ext cx="11482598" cy="442180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675" y="1831366"/>
            <a:ext cx="3493015" cy="127101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44" y="3099275"/>
            <a:ext cx="3947168" cy="127101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212" y="3091806"/>
            <a:ext cx="3493015" cy="127101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93" y="3091806"/>
            <a:ext cx="3493015" cy="127101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675" y="392383"/>
            <a:ext cx="4322073" cy="127101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221" y="4541369"/>
            <a:ext cx="3717044" cy="127025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677" y="4541369"/>
            <a:ext cx="3717044" cy="127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09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rafik 110">
            <a:extLst>
              <a:ext uri="{FF2B5EF4-FFF2-40B4-BE49-F238E27FC236}">
                <a16:creationId xmlns:a16="http://schemas.microsoft.com/office/drawing/2014/main" id="{CD2AD77D-4DE0-5648-9F49-6A20BFE844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5081" y="4004170"/>
            <a:ext cx="3535677" cy="2263671"/>
          </a:xfrm>
          <a:prstGeom prst="rect">
            <a:avLst/>
          </a:prstGeom>
        </p:spPr>
      </p:pic>
      <p:sp>
        <p:nvSpPr>
          <p:cNvPr id="113" name="Rechteck 112">
            <a:extLst>
              <a:ext uri="{FF2B5EF4-FFF2-40B4-BE49-F238E27FC236}">
                <a16:creationId xmlns:a16="http://schemas.microsoft.com/office/drawing/2014/main" id="{4F450628-8964-EE48-BE8A-355F4E371DFD}"/>
              </a:ext>
            </a:extLst>
          </p:cNvPr>
          <p:cNvSpPr/>
          <p:nvPr/>
        </p:nvSpPr>
        <p:spPr>
          <a:xfrm flipH="1">
            <a:off x="5646419" y="953965"/>
            <a:ext cx="45719" cy="495006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4" name="Oval 2">
            <a:extLst>
              <a:ext uri="{FF2B5EF4-FFF2-40B4-BE49-F238E27FC236}">
                <a16:creationId xmlns:a16="http://schemas.microsoft.com/office/drawing/2014/main" id="{0AE707AF-59F7-8845-A4C3-F569B5753341}"/>
              </a:ext>
            </a:extLst>
          </p:cNvPr>
          <p:cNvSpPr/>
          <p:nvPr/>
        </p:nvSpPr>
        <p:spPr>
          <a:xfrm>
            <a:off x="6262086" y="3848875"/>
            <a:ext cx="753438" cy="738184"/>
          </a:xfrm>
          <a:prstGeom prst="ellipse">
            <a:avLst/>
          </a:prstGeom>
          <a:solidFill>
            <a:srgbClr val="0059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5" name="Oval 6">
            <a:extLst>
              <a:ext uri="{FF2B5EF4-FFF2-40B4-BE49-F238E27FC236}">
                <a16:creationId xmlns:a16="http://schemas.microsoft.com/office/drawing/2014/main" id="{E537AA45-A00E-0749-907F-37A384F8F5F5}"/>
              </a:ext>
            </a:extLst>
          </p:cNvPr>
          <p:cNvSpPr/>
          <p:nvPr/>
        </p:nvSpPr>
        <p:spPr>
          <a:xfrm>
            <a:off x="6259284" y="5464677"/>
            <a:ext cx="753438" cy="738184"/>
          </a:xfrm>
          <a:prstGeom prst="ellipse">
            <a:avLst/>
          </a:prstGeom>
          <a:solidFill>
            <a:srgbClr val="0059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6" name="Textfeld 115">
            <a:extLst>
              <a:ext uri="{FF2B5EF4-FFF2-40B4-BE49-F238E27FC236}">
                <a16:creationId xmlns:a16="http://schemas.microsoft.com/office/drawing/2014/main" id="{4CF74098-941C-CE4C-AB20-6C42A64A5D98}"/>
              </a:ext>
            </a:extLst>
          </p:cNvPr>
          <p:cNvSpPr txBox="1"/>
          <p:nvPr/>
        </p:nvSpPr>
        <p:spPr>
          <a:xfrm>
            <a:off x="6185807" y="3994408"/>
            <a:ext cx="9173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Clr>
                <a:srgbClr val="0375C9"/>
              </a:buClr>
              <a:buFont typeface="Wingdings" pitchFamily="2" charset="2"/>
              <a:buNone/>
            </a:pPr>
            <a:r>
              <a:rPr lang="de-DE" sz="1200" b="0" i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OPEN</a:t>
            </a:r>
          </a:p>
          <a:p>
            <a:pPr marL="0" indent="0" algn="ctr">
              <a:buClr>
                <a:srgbClr val="0375C9"/>
              </a:buClr>
              <a:buFont typeface="Wingdings" pitchFamily="2" charset="2"/>
              <a:buNone/>
            </a:pPr>
            <a:r>
              <a:rPr lang="de-DE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DATA</a:t>
            </a:r>
            <a:endParaRPr lang="de-DE" sz="1200" b="0" i="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Clr>
                <a:srgbClr val="0375C9"/>
              </a:buClr>
              <a:buFont typeface="Wingdings" pitchFamily="2" charset="2"/>
              <a:buChar char="§"/>
            </a:pPr>
            <a:endParaRPr lang="de-DE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7" name="Textfeld 116">
            <a:extLst>
              <a:ext uri="{FF2B5EF4-FFF2-40B4-BE49-F238E27FC236}">
                <a16:creationId xmlns:a16="http://schemas.microsoft.com/office/drawing/2014/main" id="{C5C679D0-E505-8C45-BAEB-D92DB5C703BA}"/>
              </a:ext>
            </a:extLst>
          </p:cNvPr>
          <p:cNvSpPr txBox="1"/>
          <p:nvPr/>
        </p:nvSpPr>
        <p:spPr>
          <a:xfrm>
            <a:off x="6185177" y="5600495"/>
            <a:ext cx="9173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Clr>
                <a:srgbClr val="0375C9"/>
              </a:buClr>
              <a:buFont typeface="Wingdings" pitchFamily="2" charset="2"/>
              <a:buNone/>
            </a:pPr>
            <a:r>
              <a:rPr lang="de-DE" sz="1200" b="0" i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SERVICE</a:t>
            </a:r>
          </a:p>
          <a:p>
            <a:pPr marL="0" indent="0" algn="ctr">
              <a:buClr>
                <a:srgbClr val="0375C9"/>
              </a:buClr>
              <a:buFont typeface="Wingdings" pitchFamily="2" charset="2"/>
              <a:buNone/>
            </a:pPr>
            <a:r>
              <a:rPr lang="de-DE" sz="1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CENTER</a:t>
            </a:r>
            <a:endParaRPr lang="de-DE" sz="1200" b="0" i="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Clr>
                <a:srgbClr val="0375C9"/>
              </a:buClr>
              <a:buFont typeface="Wingdings" pitchFamily="2" charset="2"/>
              <a:buChar char="§"/>
            </a:pPr>
            <a:endParaRPr lang="de-DE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20" name="Gerade Verbindung 15">
            <a:extLst>
              <a:ext uri="{FF2B5EF4-FFF2-40B4-BE49-F238E27FC236}">
                <a16:creationId xmlns:a16="http://schemas.microsoft.com/office/drawing/2014/main" id="{5F05F62E-5109-B14B-94F1-7B09D8A03B90}"/>
              </a:ext>
            </a:extLst>
          </p:cNvPr>
          <p:cNvCxnSpPr>
            <a:cxnSpLocks/>
          </p:cNvCxnSpPr>
          <p:nvPr/>
        </p:nvCxnSpPr>
        <p:spPr>
          <a:xfrm>
            <a:off x="2506806" y="3018736"/>
            <a:ext cx="4484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Gerade Verbindung 21">
            <a:extLst>
              <a:ext uri="{FF2B5EF4-FFF2-40B4-BE49-F238E27FC236}">
                <a16:creationId xmlns:a16="http://schemas.microsoft.com/office/drawing/2014/main" id="{73AB472C-586B-F540-8E6D-DBC287C9183E}"/>
              </a:ext>
            </a:extLst>
          </p:cNvPr>
          <p:cNvCxnSpPr>
            <a:cxnSpLocks/>
          </p:cNvCxnSpPr>
          <p:nvPr/>
        </p:nvCxnSpPr>
        <p:spPr>
          <a:xfrm>
            <a:off x="5232400" y="3409950"/>
            <a:ext cx="371187" cy="0"/>
          </a:xfrm>
          <a:prstGeom prst="line">
            <a:avLst/>
          </a:prstGeom>
          <a:ln w="38100">
            <a:solidFill>
              <a:srgbClr val="0375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hteck 123">
            <a:extLst>
              <a:ext uri="{FF2B5EF4-FFF2-40B4-BE49-F238E27FC236}">
                <a16:creationId xmlns:a16="http://schemas.microsoft.com/office/drawing/2014/main" id="{603D1350-48EF-DF4E-8F5B-9C959E26A156}"/>
              </a:ext>
            </a:extLst>
          </p:cNvPr>
          <p:cNvSpPr/>
          <p:nvPr/>
        </p:nvSpPr>
        <p:spPr>
          <a:xfrm flipH="1">
            <a:off x="5599985" y="954881"/>
            <a:ext cx="45736" cy="4950000"/>
          </a:xfrm>
          <a:prstGeom prst="rect">
            <a:avLst/>
          </a:prstGeom>
          <a:solidFill>
            <a:srgbClr val="0059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5" name="Gerade Verbindung 26">
            <a:extLst>
              <a:ext uri="{FF2B5EF4-FFF2-40B4-BE49-F238E27FC236}">
                <a16:creationId xmlns:a16="http://schemas.microsoft.com/office/drawing/2014/main" id="{0DDE8FCA-EF59-924B-A317-6F24F1533A7B}"/>
              </a:ext>
            </a:extLst>
          </p:cNvPr>
          <p:cNvCxnSpPr>
            <a:cxnSpLocks/>
            <a:endCxn id="132" idx="3"/>
          </p:cNvCxnSpPr>
          <p:nvPr/>
        </p:nvCxnSpPr>
        <p:spPr>
          <a:xfrm>
            <a:off x="5669278" y="2547745"/>
            <a:ext cx="20576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8" name="Grafik 127" descr="Ein Bild, das Text, Elektronik enthält.&#10;&#10;Automatisch generierte Beschreibung">
            <a:extLst>
              <a:ext uri="{FF2B5EF4-FFF2-40B4-BE49-F238E27FC236}">
                <a16:creationId xmlns:a16="http://schemas.microsoft.com/office/drawing/2014/main" id="{31EA42DD-F81D-C746-9C0A-5DC6B3C351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9782" y="1051656"/>
            <a:ext cx="1815641" cy="2992177"/>
          </a:xfrm>
          <a:prstGeom prst="rect">
            <a:avLst/>
          </a:prstGeom>
        </p:spPr>
      </p:pic>
      <p:pic>
        <p:nvPicPr>
          <p:cNvPr id="129" name="Grafik 128">
            <a:extLst>
              <a:ext uri="{FF2B5EF4-FFF2-40B4-BE49-F238E27FC236}">
                <a16:creationId xmlns:a16="http://schemas.microsoft.com/office/drawing/2014/main" id="{EEB5102B-1391-FE49-89D9-B4F6B82193D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3660" y="925026"/>
            <a:ext cx="1536122" cy="1664132"/>
          </a:xfrm>
          <a:prstGeom prst="rect">
            <a:avLst/>
          </a:prstGeom>
        </p:spPr>
      </p:pic>
      <p:pic>
        <p:nvPicPr>
          <p:cNvPr id="130" name="Grafik 129" descr="Ein Bild, das Text, Elektronik, Screenshot, Anzeige enthält.&#10;&#10;Automatisch generierte Beschreibung">
            <a:extLst>
              <a:ext uri="{FF2B5EF4-FFF2-40B4-BE49-F238E27FC236}">
                <a16:creationId xmlns:a16="http://schemas.microsoft.com/office/drawing/2014/main" id="{03E557DA-96B7-374E-BBBB-6DEFD1BC288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5213" y="2471379"/>
            <a:ext cx="2251093" cy="1429657"/>
          </a:xfrm>
          <a:prstGeom prst="rect">
            <a:avLst/>
          </a:prstGeom>
        </p:spPr>
      </p:pic>
      <p:pic>
        <p:nvPicPr>
          <p:cNvPr id="131" name="Grafik 130">
            <a:extLst>
              <a:ext uri="{FF2B5EF4-FFF2-40B4-BE49-F238E27FC236}">
                <a16:creationId xmlns:a16="http://schemas.microsoft.com/office/drawing/2014/main" id="{7FA88595-9C9B-254C-8A96-4E108649F14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137" y="854155"/>
            <a:ext cx="2092926" cy="2716818"/>
          </a:xfrm>
          <a:prstGeom prst="rect">
            <a:avLst/>
          </a:prstGeom>
        </p:spPr>
      </p:pic>
      <p:sp>
        <p:nvSpPr>
          <p:cNvPr id="132" name="Dreieck 36">
            <a:extLst>
              <a:ext uri="{FF2B5EF4-FFF2-40B4-BE49-F238E27FC236}">
                <a16:creationId xmlns:a16="http://schemas.microsoft.com/office/drawing/2014/main" id="{F4AB365C-FCD7-794D-91F5-0035764701DF}"/>
              </a:ext>
            </a:extLst>
          </p:cNvPr>
          <p:cNvSpPr/>
          <p:nvPr/>
        </p:nvSpPr>
        <p:spPr>
          <a:xfrm rot="5400000">
            <a:off x="5860876" y="2459208"/>
            <a:ext cx="205403" cy="177072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3" name="Gerade Verbindung 38">
            <a:extLst>
              <a:ext uri="{FF2B5EF4-FFF2-40B4-BE49-F238E27FC236}">
                <a16:creationId xmlns:a16="http://schemas.microsoft.com/office/drawing/2014/main" id="{21D7667E-4FB3-C84B-BD41-D87C268B8D99}"/>
              </a:ext>
            </a:extLst>
          </p:cNvPr>
          <p:cNvCxnSpPr>
            <a:cxnSpLocks/>
            <a:endCxn id="134" idx="3"/>
          </p:cNvCxnSpPr>
          <p:nvPr/>
        </p:nvCxnSpPr>
        <p:spPr>
          <a:xfrm>
            <a:off x="5669277" y="2294304"/>
            <a:ext cx="20576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Dreieck 39">
            <a:extLst>
              <a:ext uri="{FF2B5EF4-FFF2-40B4-BE49-F238E27FC236}">
                <a16:creationId xmlns:a16="http://schemas.microsoft.com/office/drawing/2014/main" id="{DF138C93-4156-114D-A6E0-A910D21065CB}"/>
              </a:ext>
            </a:extLst>
          </p:cNvPr>
          <p:cNvSpPr/>
          <p:nvPr/>
        </p:nvSpPr>
        <p:spPr>
          <a:xfrm rot="5400000">
            <a:off x="5860875" y="2205767"/>
            <a:ext cx="205403" cy="177072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5" name="Gerade Verbindung 40">
            <a:extLst>
              <a:ext uri="{FF2B5EF4-FFF2-40B4-BE49-F238E27FC236}">
                <a16:creationId xmlns:a16="http://schemas.microsoft.com/office/drawing/2014/main" id="{C544B742-EC39-2E48-8586-C83C812DE498}"/>
              </a:ext>
            </a:extLst>
          </p:cNvPr>
          <p:cNvCxnSpPr>
            <a:cxnSpLocks/>
            <a:endCxn id="136" idx="3"/>
          </p:cNvCxnSpPr>
          <p:nvPr/>
        </p:nvCxnSpPr>
        <p:spPr>
          <a:xfrm>
            <a:off x="5669276" y="2036276"/>
            <a:ext cx="20576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Dreieck 41">
            <a:extLst>
              <a:ext uri="{FF2B5EF4-FFF2-40B4-BE49-F238E27FC236}">
                <a16:creationId xmlns:a16="http://schemas.microsoft.com/office/drawing/2014/main" id="{1864A8FE-6683-7F49-BB7F-BE44307DB6D9}"/>
              </a:ext>
            </a:extLst>
          </p:cNvPr>
          <p:cNvSpPr/>
          <p:nvPr/>
        </p:nvSpPr>
        <p:spPr>
          <a:xfrm rot="5400000">
            <a:off x="5860874" y="1947739"/>
            <a:ext cx="205403" cy="177072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7" name="Gerade Verbindung 42">
            <a:extLst>
              <a:ext uri="{FF2B5EF4-FFF2-40B4-BE49-F238E27FC236}">
                <a16:creationId xmlns:a16="http://schemas.microsoft.com/office/drawing/2014/main" id="{F5D37DB7-92BF-8842-AA91-CC2E437529E4}"/>
              </a:ext>
            </a:extLst>
          </p:cNvPr>
          <p:cNvCxnSpPr>
            <a:cxnSpLocks/>
            <a:endCxn id="138" idx="3"/>
          </p:cNvCxnSpPr>
          <p:nvPr/>
        </p:nvCxnSpPr>
        <p:spPr>
          <a:xfrm>
            <a:off x="5672452" y="1766781"/>
            <a:ext cx="20576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Dreieck 43">
            <a:extLst>
              <a:ext uri="{FF2B5EF4-FFF2-40B4-BE49-F238E27FC236}">
                <a16:creationId xmlns:a16="http://schemas.microsoft.com/office/drawing/2014/main" id="{8B03D78A-4573-8D45-93E9-1AF645897EBF}"/>
              </a:ext>
            </a:extLst>
          </p:cNvPr>
          <p:cNvSpPr/>
          <p:nvPr/>
        </p:nvSpPr>
        <p:spPr>
          <a:xfrm rot="5400000">
            <a:off x="5864050" y="1678244"/>
            <a:ext cx="205403" cy="177072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9" name="Gerade Verbindung 44">
            <a:extLst>
              <a:ext uri="{FF2B5EF4-FFF2-40B4-BE49-F238E27FC236}">
                <a16:creationId xmlns:a16="http://schemas.microsoft.com/office/drawing/2014/main" id="{2008E349-C120-0D42-A562-F86D0D7B2824}"/>
              </a:ext>
            </a:extLst>
          </p:cNvPr>
          <p:cNvCxnSpPr>
            <a:cxnSpLocks/>
            <a:endCxn id="140" idx="3"/>
          </p:cNvCxnSpPr>
          <p:nvPr/>
        </p:nvCxnSpPr>
        <p:spPr>
          <a:xfrm>
            <a:off x="5686771" y="5011378"/>
            <a:ext cx="20576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Dreieck 45">
            <a:extLst>
              <a:ext uri="{FF2B5EF4-FFF2-40B4-BE49-F238E27FC236}">
                <a16:creationId xmlns:a16="http://schemas.microsoft.com/office/drawing/2014/main" id="{0AAC3406-41F6-1E41-9E06-8DE17D5704D7}"/>
              </a:ext>
            </a:extLst>
          </p:cNvPr>
          <p:cNvSpPr/>
          <p:nvPr/>
        </p:nvSpPr>
        <p:spPr>
          <a:xfrm rot="5400000">
            <a:off x="5878369" y="4922841"/>
            <a:ext cx="205403" cy="177072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41" name="Gerade Verbindung 46">
            <a:extLst>
              <a:ext uri="{FF2B5EF4-FFF2-40B4-BE49-F238E27FC236}">
                <a16:creationId xmlns:a16="http://schemas.microsoft.com/office/drawing/2014/main" id="{5F1AE48F-3B81-D54E-A898-F14C3413157F}"/>
              </a:ext>
            </a:extLst>
          </p:cNvPr>
          <p:cNvCxnSpPr>
            <a:cxnSpLocks/>
            <a:endCxn id="142" idx="3"/>
          </p:cNvCxnSpPr>
          <p:nvPr/>
        </p:nvCxnSpPr>
        <p:spPr>
          <a:xfrm>
            <a:off x="5682811" y="4358296"/>
            <a:ext cx="20576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Dreieck 47">
            <a:extLst>
              <a:ext uri="{FF2B5EF4-FFF2-40B4-BE49-F238E27FC236}">
                <a16:creationId xmlns:a16="http://schemas.microsoft.com/office/drawing/2014/main" id="{10F475EB-AEA6-C148-A2CC-1CE0A312776B}"/>
              </a:ext>
            </a:extLst>
          </p:cNvPr>
          <p:cNvSpPr/>
          <p:nvPr/>
        </p:nvSpPr>
        <p:spPr>
          <a:xfrm rot="5400000">
            <a:off x="5874409" y="4269759"/>
            <a:ext cx="205403" cy="177072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43" name="Gerade Verbindung 48">
            <a:extLst>
              <a:ext uri="{FF2B5EF4-FFF2-40B4-BE49-F238E27FC236}">
                <a16:creationId xmlns:a16="http://schemas.microsoft.com/office/drawing/2014/main" id="{4E85963E-C882-3142-9CBC-97497A8EF5E0}"/>
              </a:ext>
            </a:extLst>
          </p:cNvPr>
          <p:cNvCxnSpPr>
            <a:cxnSpLocks/>
            <a:endCxn id="144" idx="3"/>
          </p:cNvCxnSpPr>
          <p:nvPr/>
        </p:nvCxnSpPr>
        <p:spPr>
          <a:xfrm>
            <a:off x="5669276" y="5721980"/>
            <a:ext cx="20576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Dreieck 49">
            <a:extLst>
              <a:ext uri="{FF2B5EF4-FFF2-40B4-BE49-F238E27FC236}">
                <a16:creationId xmlns:a16="http://schemas.microsoft.com/office/drawing/2014/main" id="{B6BEBF84-F4E5-264E-9DB1-D616784F11B7}"/>
              </a:ext>
            </a:extLst>
          </p:cNvPr>
          <p:cNvSpPr/>
          <p:nvPr/>
        </p:nvSpPr>
        <p:spPr>
          <a:xfrm rot="5400000">
            <a:off x="5860874" y="5633443"/>
            <a:ext cx="205403" cy="177072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50C4B693-9D22-E146-8806-AC2FC9C934FF}"/>
              </a:ext>
            </a:extLst>
          </p:cNvPr>
          <p:cNvSpPr/>
          <p:nvPr/>
        </p:nvSpPr>
        <p:spPr>
          <a:xfrm>
            <a:off x="459377" y="4546779"/>
            <a:ext cx="1954670" cy="38686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3AAAC762-FD9A-0D4B-B975-ABE15347AE07}"/>
              </a:ext>
            </a:extLst>
          </p:cNvPr>
          <p:cNvSpPr txBox="1"/>
          <p:nvPr/>
        </p:nvSpPr>
        <p:spPr>
          <a:xfrm>
            <a:off x="443934" y="4608958"/>
            <a:ext cx="19701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Clr>
                <a:srgbClr val="0375C9"/>
              </a:buClr>
              <a:buFont typeface="Wingdings" pitchFamily="2" charset="2"/>
              <a:buNone/>
            </a:pPr>
            <a:r>
              <a:rPr lang="de-DE" sz="1200" b="0" i="0" dirty="0">
                <a:solidFill>
                  <a:schemeClr val="bg1"/>
                </a:solidFill>
                <a:latin typeface="Frutiger LT Std 45 Light" panose="020B0402020204020204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EXTERNE DATEN</a:t>
            </a:r>
          </a:p>
          <a:p>
            <a:pPr marL="285750" indent="-285750">
              <a:buClr>
                <a:srgbClr val="0375C9"/>
              </a:buClr>
              <a:buFont typeface="Wingdings" pitchFamily="2" charset="2"/>
              <a:buChar char="§"/>
            </a:pPr>
            <a:endParaRPr lang="de-DE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1" name="Gerade Verbindung 9">
            <a:extLst>
              <a:ext uri="{FF2B5EF4-FFF2-40B4-BE49-F238E27FC236}">
                <a16:creationId xmlns:a16="http://schemas.microsoft.com/office/drawing/2014/main" id="{E3EE49BF-5FF3-2544-8C86-11F4B07B423B}"/>
              </a:ext>
            </a:extLst>
          </p:cNvPr>
          <p:cNvCxnSpPr>
            <a:cxnSpLocks/>
          </p:cNvCxnSpPr>
          <p:nvPr/>
        </p:nvCxnSpPr>
        <p:spPr>
          <a:xfrm>
            <a:off x="2558562" y="3018736"/>
            <a:ext cx="4484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>
            <a:extLst>
              <a:ext uri="{FF2B5EF4-FFF2-40B4-BE49-F238E27FC236}">
                <a16:creationId xmlns:a16="http://schemas.microsoft.com/office/drawing/2014/main" id="{98B8A43B-F255-C644-8019-C095EC69F70F}"/>
              </a:ext>
            </a:extLst>
          </p:cNvPr>
          <p:cNvSpPr txBox="1"/>
          <p:nvPr/>
        </p:nvSpPr>
        <p:spPr>
          <a:xfrm>
            <a:off x="440966" y="3322117"/>
            <a:ext cx="236417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rgbClr val="0375C9"/>
              </a:buClr>
              <a:buFont typeface="Wingdings" pitchFamily="2" charset="2"/>
              <a:buNone/>
            </a:pPr>
            <a:r>
              <a:rPr lang="de-DE" sz="1400" b="0" i="0" dirty="0">
                <a:latin typeface="Frutiger LT Std 45 Light" panose="020B0402020204020204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Qualität und Aktualität geht dabei nur über eine einzige Datenquelle – komplett auf Open Source Basis.</a:t>
            </a:r>
          </a:p>
          <a:p>
            <a:pPr marL="285750" indent="-285750">
              <a:buClr>
                <a:srgbClr val="0375C9"/>
              </a:buClr>
              <a:buFont typeface="Wingdings" pitchFamily="2" charset="2"/>
              <a:buChar char="§"/>
            </a:pPr>
            <a:endParaRPr lang="de-DE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48A2BB49-BB5F-BA15-849B-DBEC04636BA5}"/>
              </a:ext>
            </a:extLst>
          </p:cNvPr>
          <p:cNvSpPr/>
          <p:nvPr/>
        </p:nvSpPr>
        <p:spPr>
          <a:xfrm>
            <a:off x="456020" y="4988751"/>
            <a:ext cx="1954670" cy="38686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B0F0"/>
              </a:solidFill>
            </a:endParaRP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0FEB7D74-B5C2-D1A5-FCBA-311130A53CDA}"/>
              </a:ext>
            </a:extLst>
          </p:cNvPr>
          <p:cNvSpPr txBox="1"/>
          <p:nvPr/>
        </p:nvSpPr>
        <p:spPr>
          <a:xfrm>
            <a:off x="440577" y="5050930"/>
            <a:ext cx="19701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Clr>
                <a:srgbClr val="0375C9"/>
              </a:buClr>
              <a:buFont typeface="Wingdings" pitchFamily="2" charset="2"/>
              <a:buNone/>
            </a:pPr>
            <a:r>
              <a:rPr lang="de-DE" sz="1200" b="0" i="0" dirty="0">
                <a:solidFill>
                  <a:schemeClr val="bg1"/>
                </a:solidFill>
                <a:latin typeface="Frutiger LT Std 45 Light" panose="020B0402020204020204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SOLINGEN LIEFERT</a:t>
            </a:r>
          </a:p>
          <a:p>
            <a:pPr marL="285750" indent="-285750">
              <a:buClr>
                <a:srgbClr val="0375C9"/>
              </a:buClr>
              <a:buFont typeface="Wingdings" pitchFamily="2" charset="2"/>
              <a:buChar char="§"/>
            </a:pPr>
            <a:endParaRPr lang="de-DE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2CEFD71F-9399-8D7F-D325-062D8265D68B}"/>
              </a:ext>
            </a:extLst>
          </p:cNvPr>
          <p:cNvSpPr/>
          <p:nvPr/>
        </p:nvSpPr>
        <p:spPr>
          <a:xfrm>
            <a:off x="456020" y="5871434"/>
            <a:ext cx="1954670" cy="38686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0E80EE7E-F1B5-7CA9-740C-0A30EAF73D19}"/>
              </a:ext>
            </a:extLst>
          </p:cNvPr>
          <p:cNvSpPr txBox="1"/>
          <p:nvPr/>
        </p:nvSpPr>
        <p:spPr>
          <a:xfrm>
            <a:off x="448870" y="5948254"/>
            <a:ext cx="19701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Clr>
                <a:srgbClr val="0375C9"/>
              </a:buClr>
              <a:buFont typeface="Wingdings" pitchFamily="2" charset="2"/>
              <a:buNone/>
            </a:pPr>
            <a:r>
              <a:rPr lang="de-DE" sz="1200" b="0" i="0" dirty="0">
                <a:solidFill>
                  <a:schemeClr val="bg1"/>
                </a:solidFill>
                <a:latin typeface="Frutiger LT Std 45 Light" panose="020B0402020204020204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OPEN VRR, FREIFUNK,...</a:t>
            </a:r>
          </a:p>
          <a:p>
            <a:pPr marL="285750" indent="-285750">
              <a:buClr>
                <a:srgbClr val="0375C9"/>
              </a:buClr>
              <a:buFont typeface="Wingdings" pitchFamily="2" charset="2"/>
              <a:buChar char="§"/>
            </a:pPr>
            <a:endParaRPr lang="de-DE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8" name="Grafik 47">
            <a:extLst>
              <a:ext uri="{FF2B5EF4-FFF2-40B4-BE49-F238E27FC236}">
                <a16:creationId xmlns:a16="http://schemas.microsoft.com/office/drawing/2014/main" id="{9813A0DE-DF71-3FD8-BA37-FDCABE6C18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8213" y="4891383"/>
            <a:ext cx="599209" cy="599209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C67B578B-206C-3707-3F8D-56585EA476D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2355" y="208280"/>
            <a:ext cx="4161408" cy="6858000"/>
          </a:xfrm>
          <a:prstGeom prst="rect">
            <a:avLst/>
          </a:prstGeom>
        </p:spPr>
      </p:pic>
      <p:sp>
        <p:nvSpPr>
          <p:cNvPr id="50" name="Rechteck 49">
            <a:extLst>
              <a:ext uri="{FF2B5EF4-FFF2-40B4-BE49-F238E27FC236}">
                <a16:creationId xmlns:a16="http://schemas.microsoft.com/office/drawing/2014/main" id="{2CEFD71F-9399-8D7F-D325-062D8265D68B}"/>
              </a:ext>
            </a:extLst>
          </p:cNvPr>
          <p:cNvSpPr/>
          <p:nvPr/>
        </p:nvSpPr>
        <p:spPr>
          <a:xfrm>
            <a:off x="455755" y="5432363"/>
            <a:ext cx="1954670" cy="38686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0E80EE7E-F1B5-7CA9-740C-0A30EAF73D19}"/>
              </a:ext>
            </a:extLst>
          </p:cNvPr>
          <p:cNvSpPr txBox="1"/>
          <p:nvPr/>
        </p:nvSpPr>
        <p:spPr>
          <a:xfrm>
            <a:off x="435409" y="5490133"/>
            <a:ext cx="19701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Clr>
                <a:srgbClr val="0375C9"/>
              </a:buClr>
              <a:buFont typeface="Wingdings" pitchFamily="2" charset="2"/>
              <a:buNone/>
            </a:pPr>
            <a:r>
              <a:rPr lang="de-DE" sz="1200" b="0" i="0" dirty="0">
                <a:solidFill>
                  <a:schemeClr val="bg1"/>
                </a:solidFill>
                <a:latin typeface="Frutiger LT Std 45 Light" panose="020B0402020204020204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RATSPORTAL</a:t>
            </a:r>
          </a:p>
          <a:p>
            <a:pPr marL="285750" indent="-285750">
              <a:buClr>
                <a:srgbClr val="0375C9"/>
              </a:buClr>
              <a:buFont typeface="Wingdings" pitchFamily="2" charset="2"/>
              <a:buChar char="§"/>
            </a:pPr>
            <a:endParaRPr lang="de-DE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604351"/>
            <a:ext cx="1999284" cy="727488"/>
          </a:xfrm>
          <a:prstGeom prst="rect">
            <a:avLst/>
          </a:prstGeom>
        </p:spPr>
      </p:pic>
      <p:sp>
        <p:nvSpPr>
          <p:cNvPr id="43" name="Oval 2">
            <a:extLst>
              <a:ext uri="{FF2B5EF4-FFF2-40B4-BE49-F238E27FC236}">
                <a16:creationId xmlns:a16="http://schemas.microsoft.com/office/drawing/2014/main" id="{0AE707AF-59F7-8845-A4C3-F569B5753341}"/>
              </a:ext>
            </a:extLst>
          </p:cNvPr>
          <p:cNvSpPr/>
          <p:nvPr/>
        </p:nvSpPr>
        <p:spPr>
          <a:xfrm>
            <a:off x="6261583" y="4644893"/>
            <a:ext cx="753438" cy="738184"/>
          </a:xfrm>
          <a:prstGeom prst="ellipse">
            <a:avLst/>
          </a:prstGeom>
          <a:solidFill>
            <a:srgbClr val="0059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C5C679D0-E505-8C45-BAEB-D92DB5C703BA}"/>
              </a:ext>
            </a:extLst>
          </p:cNvPr>
          <p:cNvSpPr txBox="1"/>
          <p:nvPr/>
        </p:nvSpPr>
        <p:spPr>
          <a:xfrm>
            <a:off x="6184933" y="4740209"/>
            <a:ext cx="9173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Clr>
                <a:srgbClr val="0375C9"/>
              </a:buClr>
              <a:buFont typeface="Wingdings" pitchFamily="2" charset="2"/>
              <a:buNone/>
            </a:pPr>
            <a:r>
              <a:rPr lang="de-DE" sz="1200" b="0" i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Internes Dashboard</a:t>
            </a:r>
          </a:p>
          <a:p>
            <a:pPr marL="285750" indent="-285750">
              <a:buClr>
                <a:srgbClr val="0375C9"/>
              </a:buClr>
              <a:buFont typeface="Wingdings" pitchFamily="2" charset="2"/>
              <a:buChar char="§"/>
            </a:pPr>
            <a:endParaRPr lang="de-DE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3" name="Grafik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17" y="835547"/>
            <a:ext cx="3097422" cy="910879"/>
          </a:xfrm>
          <a:prstGeom prst="rect">
            <a:avLst/>
          </a:prstGeom>
        </p:spPr>
      </p:pic>
      <p:pic>
        <p:nvPicPr>
          <p:cNvPr id="54" name="Grafik 5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567" y="2108992"/>
            <a:ext cx="670193" cy="243866"/>
          </a:xfrm>
          <a:prstGeom prst="rect">
            <a:avLst/>
          </a:prstGeom>
        </p:spPr>
      </p:pic>
      <p:pic>
        <p:nvPicPr>
          <p:cNvPr id="55" name="Grafik 5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439" y="769378"/>
            <a:ext cx="867465" cy="279331"/>
          </a:xfrm>
          <a:prstGeom prst="rect">
            <a:avLst/>
          </a:prstGeom>
        </p:spPr>
      </p:pic>
      <p:pic>
        <p:nvPicPr>
          <p:cNvPr id="56" name="Grafik 5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048" y="3511583"/>
            <a:ext cx="873161" cy="281165"/>
          </a:xfrm>
          <a:prstGeom prst="rect">
            <a:avLst/>
          </a:prstGeom>
        </p:spPr>
      </p:pic>
      <p:pic>
        <p:nvPicPr>
          <p:cNvPr id="57" name="Grafik 5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767" y="3767521"/>
            <a:ext cx="766036" cy="27874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993" y="5789102"/>
            <a:ext cx="877551" cy="29989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76306" y="4101840"/>
            <a:ext cx="2030523" cy="13887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000" y="5432363"/>
            <a:ext cx="813353" cy="27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410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365414" y="971196"/>
            <a:ext cx="94330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Start mit dem Open Source Projekt - ausgehen von der MPSC Förderung</a:t>
            </a:r>
          </a:p>
          <a:p>
            <a:pPr marL="342900" indent="-342900">
              <a:buFontTx/>
              <a:buChar char="-"/>
            </a:pP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Open Source ist essenzieller Bestandteil der Verstetigung</a:t>
            </a:r>
          </a:p>
          <a:p>
            <a:pPr marL="800100" lvl="1" indent="-342900">
              <a:buFontTx/>
              <a:buChar char="-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Gründung Entwicklungspartnerschaft</a:t>
            </a:r>
          </a:p>
          <a:p>
            <a:pPr marL="800100" lvl="1" indent="-342900">
              <a:buFontTx/>
              <a:buChar char="-"/>
            </a:pP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Wachsende Community – Wachsende Anforderungen – Wechselnde Wege</a:t>
            </a:r>
          </a:p>
          <a:p>
            <a:pPr marL="800100" lvl="1" indent="-342900">
              <a:buFontTx/>
              <a:buChar char="-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Hohe Geschwindigkeit an technischen und Organisatorischen Herausforderungen</a:t>
            </a:r>
          </a:p>
          <a:p>
            <a:pPr marL="1257300" lvl="2" indent="-342900">
              <a:buFontTx/>
              <a:buChar char="-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Lizenzen, Nativ oder Framework, Core Funktionen</a:t>
            </a:r>
          </a:p>
          <a:p>
            <a:pPr marL="800100" lvl="1" indent="-342900">
              <a:buFontTx/>
              <a:buChar char="-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Community Management benötigt enge Begleitung, einen klaren Kurs und starke Führung, um Konflikte zu moderieren und Interessen auszugleichen</a:t>
            </a:r>
          </a:p>
          <a:p>
            <a:pPr marL="342900" indent="-342900">
              <a:buFontTx/>
              <a:buChar char="-"/>
            </a:pP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regio iT entwickelt Produkt aus dem OS-Projekt</a:t>
            </a:r>
          </a:p>
          <a:p>
            <a:pPr marL="800100" lvl="1" indent="-342900">
              <a:buFontTx/>
              <a:buChar char="-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Konfigurierbares Produkt, Einheitlicher Source Code, Gemeinschaftliche Nutzung</a:t>
            </a:r>
          </a:p>
          <a:p>
            <a:pPr marL="800100" lvl="1" indent="-342900">
              <a:buFontTx/>
              <a:buChar char="-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Enge Einbindung der Community über Kundenbeirat</a:t>
            </a:r>
          </a:p>
          <a:p>
            <a:pPr marL="342900" indent="-342900">
              <a:buFontTx/>
              <a:buChar char="-"/>
            </a:pP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Vorteil Open Source bleibt erhalten – Der Dienstleister kann gewechselt werden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F040EAB-FFC7-AB42-A834-EB826A2CB3E2}"/>
              </a:ext>
            </a:extLst>
          </p:cNvPr>
          <p:cNvSpPr txBox="1"/>
          <p:nvPr/>
        </p:nvSpPr>
        <p:spPr>
          <a:xfrm>
            <a:off x="261253" y="2833243"/>
            <a:ext cx="18231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59AA"/>
                </a:solidFill>
                <a:ea typeface="Open Sans Extrabold" panose="020B0606030504020204" pitchFamily="34" charset="0"/>
                <a:cs typeface="Open Sans Extrabold" panose="020B0606030504020204" pitchFamily="34" charset="0"/>
              </a:rPr>
              <a:t>Schritte zur Verstetigung</a:t>
            </a:r>
          </a:p>
          <a:p>
            <a:endParaRPr lang="de-DE" sz="2400" b="1" dirty="0">
              <a:solidFill>
                <a:srgbClr val="0059AA"/>
              </a:solidFill>
              <a:ea typeface="Open Sans Extrabold" panose="020B0606030504020204" pitchFamily="34" charset="0"/>
              <a:cs typeface="Open Sans Extrabold" panose="020B0606030504020204" pitchFamily="34" charset="0"/>
            </a:endParaRPr>
          </a:p>
          <a:p>
            <a:r>
              <a:rPr lang="de-DE" sz="2400" b="1" dirty="0">
                <a:solidFill>
                  <a:srgbClr val="0059AA"/>
                </a:solidFill>
                <a:ea typeface="Open Sans Extrabold" panose="020B0606030504020204" pitchFamily="34" charset="0"/>
                <a:cs typeface="Open Sans Extrabold" panose="020B0606030504020204" pitchFamily="34" charset="0"/>
              </a:rPr>
              <a:t>Weiter-entwicklung</a:t>
            </a:r>
          </a:p>
        </p:txBody>
      </p:sp>
      <p:cxnSp>
        <p:nvCxnSpPr>
          <p:cNvPr id="6" name="Gerader Verbinder 5"/>
          <p:cNvCxnSpPr/>
          <p:nvPr/>
        </p:nvCxnSpPr>
        <p:spPr>
          <a:xfrm>
            <a:off x="2084373" y="833480"/>
            <a:ext cx="0" cy="5292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004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365414" y="1536174"/>
            <a:ext cx="94330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Vorhandene Kompetenzen innerhalb des Konzerns Stadt aufdecken und nutzen</a:t>
            </a:r>
          </a:p>
          <a:p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Betrieb definiert in Service Level Agreements oder sog. Kerndienstvereinbarungen </a:t>
            </a:r>
          </a:p>
          <a:p>
            <a:pPr marL="800100" lvl="1" indent="-342900">
              <a:buFontTx/>
              <a:buChar char="-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sehr frühzeitig gestartet</a:t>
            </a:r>
          </a:p>
          <a:p>
            <a:pPr marL="800100" lvl="1" indent="-342900">
              <a:buFontTx/>
              <a:buChar char="-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Ständige Evaluation</a:t>
            </a:r>
          </a:p>
          <a:p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Über Use-Cases Hub, App und Stelen mit Mehrwert für Stadtdienste aufgeladen</a:t>
            </a:r>
          </a:p>
          <a:p>
            <a:pPr marL="342900" indent="-342900">
              <a:buFontTx/>
              <a:buChar char="-"/>
            </a:pP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Durch frühzeitige Mehrwerte für die Verwaltung, Politik und Stadtgesellschaft und deren Nutzung Bedarfe schaffen</a:t>
            </a:r>
          </a:p>
          <a:p>
            <a:pPr marL="342900" indent="-342900">
              <a:buFontTx/>
              <a:buChar char="-"/>
            </a:pP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Kosten (auch Stellen) im Haushalt verankert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F040EAB-FFC7-AB42-A834-EB826A2CB3E2}"/>
              </a:ext>
            </a:extLst>
          </p:cNvPr>
          <p:cNvSpPr txBox="1"/>
          <p:nvPr/>
        </p:nvSpPr>
        <p:spPr>
          <a:xfrm>
            <a:off x="261253" y="2833243"/>
            <a:ext cx="1823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59AA"/>
                </a:solidFill>
                <a:ea typeface="Open Sans Extrabold" panose="020B0606030504020204" pitchFamily="34" charset="0"/>
                <a:cs typeface="Open Sans Extrabold" panose="020B0606030504020204" pitchFamily="34" charset="0"/>
              </a:rPr>
              <a:t>Schritte zur Verstetigung</a:t>
            </a:r>
          </a:p>
          <a:p>
            <a:endParaRPr lang="de-DE" sz="2400" b="1" dirty="0">
              <a:solidFill>
                <a:srgbClr val="0059AA"/>
              </a:solidFill>
              <a:ea typeface="Open Sans Extrabold" panose="020B0606030504020204" pitchFamily="34" charset="0"/>
              <a:cs typeface="Open Sans Extrabold" panose="020B0606030504020204" pitchFamily="34" charset="0"/>
            </a:endParaRPr>
          </a:p>
          <a:p>
            <a:r>
              <a:rPr lang="de-DE" sz="2400" b="1" dirty="0">
                <a:solidFill>
                  <a:srgbClr val="0059AA"/>
                </a:solidFill>
                <a:ea typeface="Open Sans Extrabold" panose="020B0606030504020204" pitchFamily="34" charset="0"/>
                <a:cs typeface="Open Sans Extrabold" panose="020B0606030504020204" pitchFamily="34" charset="0"/>
              </a:rPr>
              <a:t>Betrieb</a:t>
            </a:r>
          </a:p>
        </p:txBody>
      </p:sp>
      <p:cxnSp>
        <p:nvCxnSpPr>
          <p:cNvPr id="6" name="Gerader Verbinder 5"/>
          <p:cNvCxnSpPr/>
          <p:nvPr/>
        </p:nvCxnSpPr>
        <p:spPr>
          <a:xfrm>
            <a:off x="2084373" y="833480"/>
            <a:ext cx="0" cy="5292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739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365414" y="1106106"/>
            <a:ext cx="94330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Zentrale Steuerung innerhalb der Verwaltung etabliert</a:t>
            </a:r>
          </a:p>
          <a:p>
            <a:pPr marL="342900" indent="-342900">
              <a:buFontTx/>
              <a:buChar char="-"/>
            </a:pP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Starke Partner suchen</a:t>
            </a:r>
          </a:p>
          <a:p>
            <a:pPr marL="800100" lvl="1" indent="-342900">
              <a:buFontTx/>
              <a:buChar char="-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Stadtgesellschaft 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Multiplikatoren</a:t>
            </a:r>
          </a:p>
          <a:p>
            <a:pPr marL="800100" lvl="1" indent="-342900">
              <a:buFontTx/>
              <a:buChar char="-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Politik  Entscheidungsfindung</a:t>
            </a:r>
          </a:p>
          <a:p>
            <a:pPr marL="800100" lvl="1" indent="-342900">
              <a:buFontTx/>
              <a:buChar char="-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Dienstleister  Kooperationen und neue Geschäftsmodelle</a:t>
            </a:r>
          </a:p>
          <a:p>
            <a:pPr marL="800100" lvl="1" indent="-342900">
              <a:buFontTx/>
              <a:buChar char="-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Andere Einheiten der Verwaltung  Unterstützung in den Umsetzungen</a:t>
            </a: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Folgeprojekte Entwickeln</a:t>
            </a:r>
          </a:p>
          <a:p>
            <a:pPr marL="800100" lvl="1" indent="-342900">
              <a:buFontTx/>
              <a:buChar char="-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MPSC 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SMARTKRIS</a:t>
            </a: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Die Stellen, welche das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Know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How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inne haben identifiziert und ausgebaut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F040EAB-FFC7-AB42-A834-EB826A2CB3E2}"/>
              </a:ext>
            </a:extLst>
          </p:cNvPr>
          <p:cNvSpPr txBox="1"/>
          <p:nvPr/>
        </p:nvSpPr>
        <p:spPr>
          <a:xfrm>
            <a:off x="261253" y="2833243"/>
            <a:ext cx="1823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59AA"/>
                </a:solidFill>
                <a:ea typeface="Open Sans Extrabold" panose="020B0606030504020204" pitchFamily="34" charset="0"/>
                <a:cs typeface="Open Sans Extrabold" panose="020B0606030504020204" pitchFamily="34" charset="0"/>
              </a:rPr>
              <a:t>Schritte zur Verstetigung</a:t>
            </a:r>
          </a:p>
          <a:p>
            <a:endParaRPr lang="de-DE" sz="2400" b="1" dirty="0">
              <a:solidFill>
                <a:srgbClr val="0059AA"/>
              </a:solidFill>
              <a:ea typeface="Open Sans Extrabold" panose="020B0606030504020204" pitchFamily="34" charset="0"/>
              <a:cs typeface="Open Sans Extrabold" panose="020B0606030504020204" pitchFamily="34" charset="0"/>
            </a:endParaRPr>
          </a:p>
          <a:p>
            <a:r>
              <a:rPr lang="de-DE" sz="2400" b="1" dirty="0">
                <a:solidFill>
                  <a:srgbClr val="0059AA"/>
                </a:solidFill>
                <a:ea typeface="Open Sans Extrabold" panose="020B0606030504020204" pitchFamily="34" charset="0"/>
                <a:cs typeface="Open Sans Extrabold" panose="020B0606030504020204" pitchFamily="34" charset="0"/>
              </a:rPr>
              <a:t>Organisation</a:t>
            </a:r>
          </a:p>
        </p:txBody>
      </p:sp>
      <p:cxnSp>
        <p:nvCxnSpPr>
          <p:cNvPr id="6" name="Gerader Verbinder 5"/>
          <p:cNvCxnSpPr/>
          <p:nvPr/>
        </p:nvCxnSpPr>
        <p:spPr>
          <a:xfrm>
            <a:off x="2084373" y="833480"/>
            <a:ext cx="0" cy="5292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51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Elektronik, sitzend, Oberfläche, Mobiltelefon enthält.&#10;&#10;Automatisch generierte Beschreibung">
            <a:extLst>
              <a:ext uri="{FF2B5EF4-FFF2-40B4-BE49-F238E27FC236}">
                <a16:creationId xmlns:a16="http://schemas.microsoft.com/office/drawing/2014/main" id="{B17650CB-DB5E-D74C-A08D-F836F3C961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0627" y="1278689"/>
            <a:ext cx="7565211" cy="504599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F040EAB-FFC7-AB42-A834-EB826A2CB3E2}"/>
              </a:ext>
            </a:extLst>
          </p:cNvPr>
          <p:cNvSpPr txBox="1"/>
          <p:nvPr/>
        </p:nvSpPr>
        <p:spPr>
          <a:xfrm>
            <a:off x="662085" y="1444994"/>
            <a:ext cx="5590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59AA"/>
                </a:solidFill>
                <a:ea typeface="Open Sans Extrabold" panose="020B0606030504020204" pitchFamily="34" charset="0"/>
                <a:cs typeface="Open Sans Extrabold" panose="020B0606030504020204" pitchFamily="34" charset="0"/>
              </a:rPr>
              <a:t>Wer arbeitet an der Smart City Solingen?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874422" y="2314950"/>
            <a:ext cx="2243953" cy="6889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Stadtdienst</a:t>
            </a:r>
          </a:p>
          <a:p>
            <a:pPr algn="ctr"/>
            <a:r>
              <a:rPr lang="de-DE" dirty="0"/>
              <a:t>solingen.digital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5667128" y="4366833"/>
            <a:ext cx="2243953" cy="6889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Technische </a:t>
            </a:r>
            <a:br>
              <a:rPr lang="de-DE" dirty="0"/>
            </a:br>
            <a:r>
              <a:rPr lang="de-DE" dirty="0"/>
              <a:t>Betriebe Solingen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5667128" y="2314950"/>
            <a:ext cx="2243953" cy="6889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regio iT</a:t>
            </a:r>
          </a:p>
        </p:txBody>
      </p:sp>
      <p:sp>
        <p:nvSpPr>
          <p:cNvPr id="9" name="Abgerundetes Rechteck 8"/>
          <p:cNvSpPr/>
          <p:nvPr/>
        </p:nvSpPr>
        <p:spPr>
          <a:xfrm>
            <a:off x="874422" y="4366833"/>
            <a:ext cx="2243953" cy="6889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Regionale Dienstleister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874422" y="3025476"/>
            <a:ext cx="22439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Steuerung</a:t>
            </a:r>
          </a:p>
          <a:p>
            <a:pPr algn="ctr"/>
            <a:r>
              <a:rPr lang="de-DE" sz="1400" dirty="0"/>
              <a:t>Vorgaben Inhalte</a:t>
            </a:r>
          </a:p>
          <a:p>
            <a:pPr algn="ctr"/>
            <a:r>
              <a:rPr lang="de-DE" sz="1400" dirty="0"/>
              <a:t>Projektleitung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667128" y="5077359"/>
            <a:ext cx="2243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Betrieb Sensorik</a:t>
            </a:r>
          </a:p>
          <a:p>
            <a:pPr algn="ctr"/>
            <a:r>
              <a:rPr lang="de-DE" sz="1400" dirty="0"/>
              <a:t>Betrieb Stelen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667127" y="3025476"/>
            <a:ext cx="22439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Betrieb Infrastruktur</a:t>
            </a:r>
          </a:p>
          <a:p>
            <a:pPr algn="ctr"/>
            <a:r>
              <a:rPr lang="de-DE" sz="1400" dirty="0"/>
              <a:t>Betrieb App</a:t>
            </a:r>
          </a:p>
          <a:p>
            <a:pPr algn="ctr"/>
            <a:r>
              <a:rPr lang="de-DE" sz="1400" dirty="0"/>
              <a:t>Entwicklung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874424" y="5165636"/>
            <a:ext cx="2243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Entwicklung </a:t>
            </a:r>
          </a:p>
        </p:txBody>
      </p:sp>
      <p:sp>
        <p:nvSpPr>
          <p:cNvPr id="14" name="Abgerundetes Rechteck 13"/>
          <p:cNvSpPr/>
          <p:nvPr/>
        </p:nvSpPr>
        <p:spPr>
          <a:xfrm>
            <a:off x="3270775" y="4366833"/>
            <a:ext cx="2243953" cy="6889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Lokale Dienstleister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270777" y="5165636"/>
            <a:ext cx="2243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Entwicklung zur Einbindung von solingen-liefert.de</a:t>
            </a:r>
          </a:p>
        </p:txBody>
      </p:sp>
      <p:sp>
        <p:nvSpPr>
          <p:cNvPr id="16" name="Abgerundetes Rechteck 15"/>
          <p:cNvSpPr/>
          <p:nvPr/>
        </p:nvSpPr>
        <p:spPr>
          <a:xfrm>
            <a:off x="3270774" y="2314950"/>
            <a:ext cx="2243953" cy="6889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Abteilung</a:t>
            </a:r>
            <a:br>
              <a:rPr lang="de-DE" dirty="0"/>
            </a:br>
            <a:r>
              <a:rPr lang="de-DE" dirty="0"/>
              <a:t> GDI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270774" y="3059668"/>
            <a:ext cx="22439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Betrieb UDP</a:t>
            </a:r>
          </a:p>
          <a:p>
            <a:pPr algn="ctr"/>
            <a:r>
              <a:rPr lang="de-DE" sz="1400" dirty="0"/>
              <a:t>Datenbereitstellung </a:t>
            </a:r>
            <a:br>
              <a:rPr lang="de-DE" sz="1400" dirty="0"/>
            </a:br>
            <a:r>
              <a:rPr lang="de-DE" sz="1400" dirty="0"/>
              <a:t>und -aufbereitung</a:t>
            </a:r>
          </a:p>
        </p:txBody>
      </p:sp>
    </p:spTree>
    <p:extLst>
      <p:ext uri="{BB962C8B-B14F-4D97-AF65-F5344CB8AC3E}">
        <p14:creationId xmlns:p14="http://schemas.microsoft.com/office/powerpoint/2010/main" val="1796095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290463" y="1690062"/>
            <a:ext cx="94330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Community Management nicht unterschätzen</a:t>
            </a:r>
          </a:p>
          <a:p>
            <a:pPr marL="800100" lvl="1" indent="-342900">
              <a:buFontTx/>
              <a:buChar char="-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Gemeinsames Mindset schaffen und Hilfe suchen</a:t>
            </a:r>
          </a:p>
          <a:p>
            <a:pPr marL="342900" indent="-342900">
              <a:buFontTx/>
              <a:buChar char="-"/>
            </a:pP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Mut eigeschlagene Wege auch zu revidieren</a:t>
            </a:r>
          </a:p>
          <a:p>
            <a:pPr marL="800100" lvl="1" indent="-342900">
              <a:buFontTx/>
              <a:buChar char="-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das Ziel dabei nicht aus den Augen verlieren</a:t>
            </a:r>
          </a:p>
          <a:p>
            <a:pPr marL="342900" indent="-342900">
              <a:buFontTx/>
              <a:buChar char="-"/>
            </a:pP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Starke Partner finden, überzeugen und nutzen</a:t>
            </a:r>
          </a:p>
          <a:p>
            <a:pPr marL="800100" lvl="1" indent="-342900">
              <a:buFontTx/>
              <a:buChar char="-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Trotzdem Kernkompetenzen in der Verwaltung behalten und stärken</a:t>
            </a:r>
          </a:p>
          <a:p>
            <a:pPr marL="800100" lvl="1" indent="-342900">
              <a:buFontTx/>
              <a:buChar char="-"/>
            </a:pP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Verstetigung auch gegen Widerstände durchsetzen</a:t>
            </a:r>
          </a:p>
          <a:p>
            <a:pPr marL="800100" lvl="1" indent="-342900">
              <a:buFontTx/>
              <a:buChar char="-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Passende taktische Ansätze wählen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F040EAB-FFC7-AB42-A834-EB826A2CB3E2}"/>
              </a:ext>
            </a:extLst>
          </p:cNvPr>
          <p:cNvSpPr txBox="1"/>
          <p:nvPr/>
        </p:nvSpPr>
        <p:spPr>
          <a:xfrm>
            <a:off x="261253" y="3248742"/>
            <a:ext cx="1478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59AA"/>
                </a:solidFill>
                <a:ea typeface="Open Sans Extrabold" panose="020B0606030504020204" pitchFamily="34" charset="0"/>
                <a:cs typeface="Open Sans Extrabold" panose="020B0606030504020204" pitchFamily="34" charset="0"/>
              </a:rPr>
              <a:t>Take </a:t>
            </a:r>
            <a:r>
              <a:rPr lang="de-DE" sz="2400" b="1" dirty="0" err="1">
                <a:solidFill>
                  <a:srgbClr val="0059AA"/>
                </a:solidFill>
                <a:ea typeface="Open Sans Extrabold" panose="020B0606030504020204" pitchFamily="34" charset="0"/>
                <a:cs typeface="Open Sans Extrabold" panose="020B0606030504020204" pitchFamily="34" charset="0"/>
              </a:rPr>
              <a:t>Aways</a:t>
            </a:r>
            <a:endParaRPr lang="de-DE" sz="2400" b="1" dirty="0">
              <a:solidFill>
                <a:srgbClr val="0059AA"/>
              </a:solidFill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cxnSp>
        <p:nvCxnSpPr>
          <p:cNvPr id="6" name="Gerader Verbinder 5"/>
          <p:cNvCxnSpPr/>
          <p:nvPr/>
        </p:nvCxnSpPr>
        <p:spPr>
          <a:xfrm>
            <a:off x="1964451" y="833480"/>
            <a:ext cx="0" cy="5292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561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fik 26">
            <a:extLst>
              <a:ext uri="{FF2B5EF4-FFF2-40B4-BE49-F238E27FC236}">
                <a16:creationId xmlns:a16="http://schemas.microsoft.com/office/drawing/2014/main" id="{4E140393-D5DE-E14B-B5C4-42C9A2ECEA6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5687138" y="-10089"/>
            <a:ext cx="6441711" cy="6441711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0CA94A8C-9E64-9641-91EC-07D3B8D188DB}"/>
              </a:ext>
            </a:extLst>
          </p:cNvPr>
          <p:cNvSpPr txBox="1"/>
          <p:nvPr/>
        </p:nvSpPr>
        <p:spPr>
          <a:xfrm>
            <a:off x="2951382" y="3311877"/>
            <a:ext cx="573541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400" b="1" dirty="0">
                <a:solidFill>
                  <a:srgbClr val="005AAA"/>
                </a:solidFill>
                <a:ea typeface="Open Sans Extrabold" panose="020B0606030504020204" pitchFamily="34" charset="0"/>
                <a:cs typeface="Open Sans Extrabold" panose="020B0606030504020204" pitchFamily="34" charset="0"/>
              </a:rPr>
              <a:t>Vielen Dank!</a:t>
            </a:r>
          </a:p>
          <a:p>
            <a:r>
              <a:rPr lang="de-DE" sz="3400" b="1" dirty="0">
                <a:solidFill>
                  <a:srgbClr val="005AAA"/>
                </a:solidFill>
                <a:ea typeface="Open Sans Extrabold" panose="020B0606030504020204" pitchFamily="34" charset="0"/>
                <a:cs typeface="Open Sans Extrabold" panose="020B0606030504020204" pitchFamily="34" charset="0"/>
              </a:rPr>
              <a:t>Haben Sie noch Fragen?</a:t>
            </a:r>
          </a:p>
        </p:txBody>
      </p:sp>
      <p:cxnSp>
        <p:nvCxnSpPr>
          <p:cNvPr id="29" name="Gerade Verbindung 3">
            <a:extLst>
              <a:ext uri="{FF2B5EF4-FFF2-40B4-BE49-F238E27FC236}">
                <a16:creationId xmlns:a16="http://schemas.microsoft.com/office/drawing/2014/main" id="{75D556D4-FC55-5244-9AFA-9CD50DC1F9DC}"/>
              </a:ext>
            </a:extLst>
          </p:cNvPr>
          <p:cNvCxnSpPr/>
          <p:nvPr/>
        </p:nvCxnSpPr>
        <p:spPr>
          <a:xfrm>
            <a:off x="2931813" y="818535"/>
            <a:ext cx="0" cy="3479145"/>
          </a:xfrm>
          <a:prstGeom prst="line">
            <a:avLst/>
          </a:prstGeom>
          <a:ln>
            <a:solidFill>
              <a:srgbClr val="005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561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20210805_solingen_dot_digital_5fuerSuedwestfalen</Template>
  <TotalTime>0</TotalTime>
  <Words>374</Words>
  <Application>Microsoft Office PowerPoint</Application>
  <PresentationFormat>Breitbild</PresentationFormat>
  <Paragraphs>99</Paragraphs>
  <Slides>9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Arial</vt:lpstr>
      <vt:lpstr>Calibri</vt:lpstr>
      <vt:lpstr>Frutiger LT Std 45 Light</vt:lpstr>
      <vt:lpstr>Open Sans</vt:lpstr>
      <vt:lpstr>Open Sans Extrabold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Technische Betriebe Solingen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Helsper, Andreas</dc:creator>
  <cp:lastModifiedBy>Freund, Andreas</cp:lastModifiedBy>
  <cp:revision>113</cp:revision>
  <cp:lastPrinted>2020-12-07T17:10:24Z</cp:lastPrinted>
  <dcterms:created xsi:type="dcterms:W3CDTF">2021-10-27T12:27:40Z</dcterms:created>
  <dcterms:modified xsi:type="dcterms:W3CDTF">2025-09-19T10:14:59Z</dcterms:modified>
</cp:coreProperties>
</file>