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3" r:id="rId3"/>
    <p:sldId id="326" r:id="rId4"/>
    <p:sldId id="427" r:id="rId5"/>
    <p:sldId id="418" r:id="rId6"/>
    <p:sldId id="419" r:id="rId7"/>
    <p:sldId id="421" r:id="rId8"/>
    <p:sldId id="440" r:id="rId9"/>
    <p:sldId id="426" r:id="rId10"/>
    <p:sldId id="433" r:id="rId11"/>
    <p:sldId id="441" r:id="rId12"/>
    <p:sldId id="316" r:id="rId13"/>
    <p:sldId id="416" r:id="rId14"/>
    <p:sldId id="439" r:id="rId15"/>
    <p:sldId id="311" r:id="rId16"/>
    <p:sldId id="411" r:id="rId17"/>
    <p:sldId id="413" r:id="rId18"/>
    <p:sldId id="414" r:id="rId19"/>
    <p:sldId id="424" r:id="rId20"/>
    <p:sldId id="415" r:id="rId21"/>
    <p:sldId id="429" r:id="rId22"/>
    <p:sldId id="336" r:id="rId23"/>
    <p:sldId id="341" r:id="rId24"/>
    <p:sldId id="267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4F6"/>
    <a:srgbClr val="0059AA"/>
    <a:srgbClr val="005AAA"/>
    <a:srgbClr val="A9B9C1"/>
    <a:srgbClr val="F6D40E"/>
    <a:srgbClr val="037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5632" autoAdjust="0"/>
  </p:normalViewPr>
  <p:slideViewPr>
    <p:cSldViewPr snapToGrid="0" snapToObjects="1">
      <p:cViewPr varScale="1">
        <p:scale>
          <a:sx n="110" d="100"/>
          <a:sy n="110" d="100"/>
        </p:scale>
        <p:origin x="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29FC4-5346-4AF3-9DAB-4440FC00EA66}" type="datetimeFigureOut">
              <a:rPr lang="de-DE" smtClean="0"/>
              <a:t>25.09.2025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559C6-D9CB-4555-96E3-905C461728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846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54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616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1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13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56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2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131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1)	Mitglied der Entwicklungspartnerschaft werden</a:t>
            </a:r>
          </a:p>
          <a:p>
            <a:r>
              <a:rPr lang="de-DE" dirty="0"/>
              <a:t>2)	Zugriff auf </a:t>
            </a:r>
            <a:r>
              <a:rPr lang="de-DE" dirty="0" err="1"/>
              <a:t>GitLab</a:t>
            </a:r>
            <a:r>
              <a:rPr lang="de-DE" dirty="0"/>
              <a:t> bekommen (für Code und Dokumentation)</a:t>
            </a:r>
          </a:p>
          <a:p>
            <a:r>
              <a:rPr lang="de-DE" dirty="0"/>
              <a:t>3)	Entwickler / Dienstleister suchen (Zirkelbezug 2 &amp; 3)</a:t>
            </a:r>
          </a:p>
          <a:p>
            <a:r>
              <a:rPr lang="de-DE" dirty="0"/>
              <a:t>4)	Entwickler / Dienstleister baut App zusammen aus bestehenden Modulen</a:t>
            </a:r>
          </a:p>
          <a:p>
            <a:r>
              <a:rPr lang="de-DE" dirty="0"/>
              <a:t>5)	Optional: Entwickler / Dienstleister entwickelt zusätzlich neue Modulen – vielleicht sogar mit anderen Entwicklungspartnern! Geteilter Aufwand!</a:t>
            </a:r>
          </a:p>
          <a:p>
            <a:r>
              <a:rPr lang="de-DE" dirty="0"/>
              <a:t>6)	Parallel: Infrastruktur aufbauen (Sinnvoll: mindestens Parse-Server)</a:t>
            </a:r>
          </a:p>
          <a:p>
            <a:r>
              <a:rPr lang="de-DE" dirty="0"/>
              <a:t>a.	Je nach dem, was die App können soll / welche Module genutzt werden</a:t>
            </a:r>
          </a:p>
          <a:p>
            <a:r>
              <a:rPr lang="de-DE" dirty="0"/>
              <a:t>b.	Beispiel: Wenn Pressemitteilungen in die App sollen, muss ein Server diese Daten auch bereitstellen</a:t>
            </a:r>
          </a:p>
          <a:p>
            <a:r>
              <a:rPr lang="de-DE" dirty="0"/>
              <a:t>7)	App wird getestet</a:t>
            </a:r>
          </a:p>
          <a:p>
            <a:r>
              <a:rPr lang="de-DE" dirty="0"/>
              <a:t>8)	Entwickler / DL veröffentlicht App in App Store und Play Store (mit dem Account der Stadt! Stichwort: Souveränität – kein </a:t>
            </a:r>
            <a:r>
              <a:rPr lang="de-DE" dirty="0" err="1"/>
              <a:t>Vendor</a:t>
            </a:r>
            <a:r>
              <a:rPr lang="de-DE" dirty="0"/>
              <a:t> </a:t>
            </a:r>
            <a:r>
              <a:rPr lang="de-DE" dirty="0" err="1"/>
              <a:t>Lockin</a:t>
            </a:r>
            <a:r>
              <a:rPr lang="de-DE" dirty="0"/>
              <a:t>!)</a:t>
            </a:r>
          </a:p>
          <a:p>
            <a:r>
              <a:rPr lang="de-DE" dirty="0"/>
              <a:t>9)	Begeisterte </a:t>
            </a:r>
            <a:r>
              <a:rPr lang="de-DE" dirty="0" err="1"/>
              <a:t>Bürger:innen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49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59C6-D9CB-4555-96E3-905C4617285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44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draußen, Wasser, Gras, groß enthält.&#10;&#10;Automatisch generierte Beschreibung">
            <a:extLst>
              <a:ext uri="{FF2B5EF4-FFF2-40B4-BE49-F238E27FC236}">
                <a16:creationId xmlns:a16="http://schemas.microsoft.com/office/drawing/2014/main" id="{901D724B-C072-FF4F-ADE6-A021907E3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225" y="-63500"/>
            <a:ext cx="7351776" cy="68868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49E52F7-145C-D048-A092-0EE4E5294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286" y="204978"/>
            <a:ext cx="2222500" cy="7239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6136EA-3C14-A244-86BE-990BE8E72C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383867"/>
            <a:ext cx="12192000" cy="4741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0ADACC-0144-8340-AD59-D7978DA75D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8236">
            <a:off x="10189765" y="-622402"/>
            <a:ext cx="2582543" cy="258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EE5D16D-D11C-EC4B-AC72-97999D1DD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918236">
            <a:off x="10432565" y="-512469"/>
            <a:ext cx="2199284" cy="21992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CA62582-35B3-2943-8BE3-6CCE63084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9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EE5D16D-D11C-EC4B-AC72-97999D1DD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918236">
            <a:off x="10432565" y="-512469"/>
            <a:ext cx="2199284" cy="21992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CA62582-35B3-2943-8BE3-6CCE63084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E140393-D5DE-E14B-B5C4-42C9A2ECEA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6215063" y="517836"/>
            <a:ext cx="5913785" cy="59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D262FBE-D218-6448-9D8C-D3C4C8F54E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838" y="299248"/>
            <a:ext cx="2267895" cy="4433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B8EC958-ADB8-A143-A926-E34E1B3CC0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383867"/>
            <a:ext cx="121920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30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7" r:id="rId2"/>
    <p:sldLayoutId id="2147483684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ource.org/license/osc-license-1-0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rgs/Klingenstadt-Solingen/repositories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52.jpg"/><Relationship Id="rId7" Type="http://schemas.openxmlformats.org/officeDocument/2006/relationships/image" Target="../media/image28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jp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jp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5" Type="http://schemas.openxmlformats.org/officeDocument/2006/relationships/image" Target="../media/image20.pn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0" Type="http://schemas.openxmlformats.org/officeDocument/2006/relationships/image" Target="../media/image32.sv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A12FC5F-DEC7-7E46-B2EF-2DDE457CCABB}"/>
              </a:ext>
            </a:extLst>
          </p:cNvPr>
          <p:cNvSpPr txBox="1"/>
          <p:nvPr/>
        </p:nvSpPr>
        <p:spPr>
          <a:xfrm>
            <a:off x="493154" y="3676287"/>
            <a:ext cx="326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Die „Open SmartCity Family“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CF3ACC-7E5A-B046-973F-BAA71E787154}"/>
              </a:ext>
            </a:extLst>
          </p:cNvPr>
          <p:cNvSpPr txBox="1"/>
          <p:nvPr/>
        </p:nvSpPr>
        <p:spPr>
          <a:xfrm>
            <a:off x="400477" y="5127742"/>
            <a:ext cx="380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5AA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SCCON // 30.09. – 02.10.2025</a:t>
            </a:r>
          </a:p>
        </p:txBody>
      </p:sp>
    </p:spTree>
    <p:extLst>
      <p:ext uri="{BB962C8B-B14F-4D97-AF65-F5344CB8AC3E}">
        <p14:creationId xmlns:p14="http://schemas.microsoft.com/office/powerpoint/2010/main" val="66234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1B1FD81-C9E9-A1E5-3BA9-3988623E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5568">
            <a:off x="9613613" y="1620852"/>
            <a:ext cx="2155957" cy="44230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B1AA66-DDEE-DBF6-2704-732B20D75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4374">
            <a:off x="7665577" y="1576551"/>
            <a:ext cx="2161855" cy="45502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1807A18-E761-6C7A-BEAA-8A27629CC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9547">
            <a:off x="2345237" y="1493282"/>
            <a:ext cx="2183910" cy="45531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057">
            <a:off x="4833804" y="1394303"/>
            <a:ext cx="2254325" cy="4715468"/>
          </a:xfrm>
          <a:prstGeom prst="rect">
            <a:avLst/>
          </a:prstGeom>
        </p:spPr>
      </p:pic>
      <p:pic>
        <p:nvPicPr>
          <p:cNvPr id="110" name="Grafik 109" descr="Ein Bild, das Elektronik, sitzend, Oberfläche, Mobiltelefon enthält.&#10;&#10;Automatisch generierte Beschreibung">
            <a:extLst>
              <a:ext uri="{FF2B5EF4-FFF2-40B4-BE49-F238E27FC236}">
                <a16:creationId xmlns:a16="http://schemas.microsoft.com/office/drawing/2014/main" id="{6041D374-1FD5-514E-9412-813C7D255F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865" y="809898"/>
            <a:ext cx="1952559" cy="2165158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5779176" y="-10910418"/>
            <a:ext cx="1921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191" y="1438464"/>
            <a:ext cx="2207630" cy="46628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D0B4D69-0F9F-DC82-E36A-A1F11E64A5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8867" y="1654086"/>
            <a:ext cx="2162726" cy="44960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8D0C22C-582F-0620-C870-F8B0913B9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861" y="3319614"/>
            <a:ext cx="1211941" cy="263049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6BBBEC-DD90-943D-730E-ACA4E4B5C770}"/>
              </a:ext>
            </a:extLst>
          </p:cNvPr>
          <p:cNvSpPr txBox="1"/>
          <p:nvPr/>
        </p:nvSpPr>
        <p:spPr>
          <a:xfrm>
            <a:off x="2519197" y="562013"/>
            <a:ext cx="8026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Geo-</a:t>
            </a:r>
            <a:r>
              <a:rPr lang="de-DE" sz="3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refferenzierte</a:t>
            </a:r>
            <a:r>
              <a:rPr lang="de-D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Inhalte + Sensordaten</a:t>
            </a:r>
          </a:p>
        </p:txBody>
      </p:sp>
    </p:spTree>
    <p:extLst>
      <p:ext uri="{BB962C8B-B14F-4D97-AF65-F5344CB8AC3E}">
        <p14:creationId xmlns:p14="http://schemas.microsoft.com/office/powerpoint/2010/main" val="281983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feld 97"/>
          <p:cNvSpPr txBox="1"/>
          <p:nvPr/>
        </p:nvSpPr>
        <p:spPr>
          <a:xfrm>
            <a:off x="355361" y="4831769"/>
            <a:ext cx="2812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Beispiel </a:t>
            </a:r>
          </a:p>
          <a:p>
            <a:r>
              <a:rPr lang="de-D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 Portal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5779176" y="-10910418"/>
            <a:ext cx="1921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" name="Grafik 4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B67C4DF4-68A1-23DE-7194-84969282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576" y="1088570"/>
            <a:ext cx="2283654" cy="4950823"/>
          </a:xfrm>
          <a:prstGeom prst="rect">
            <a:avLst/>
          </a:prstGeom>
        </p:spPr>
      </p:pic>
      <p:pic>
        <p:nvPicPr>
          <p:cNvPr id="7" name="Grafik 6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B18EC1B3-6BF8-320B-30FE-C696D7CF7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29" y="1088570"/>
            <a:ext cx="2283655" cy="4950824"/>
          </a:xfrm>
          <a:prstGeom prst="rect">
            <a:avLst/>
          </a:prstGeom>
        </p:spPr>
      </p:pic>
      <p:pic>
        <p:nvPicPr>
          <p:cNvPr id="9" name="Grafik 8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64B866C5-D8C0-EDE8-DB45-32890A26F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083" y="1088570"/>
            <a:ext cx="2283655" cy="4950824"/>
          </a:xfrm>
          <a:prstGeom prst="rect">
            <a:avLst/>
          </a:prstGeom>
        </p:spPr>
      </p:pic>
      <p:pic>
        <p:nvPicPr>
          <p:cNvPr id="10" name="Grafik 9" descr="Ein Bild, das Elektronik, sitzend, Oberfläche, Mobiltelefon enthält.&#10;&#10;Automatisch generierte Beschreibung">
            <a:extLst>
              <a:ext uri="{FF2B5EF4-FFF2-40B4-BE49-F238E27FC236}">
                <a16:creationId xmlns:a16="http://schemas.microsoft.com/office/drawing/2014/main" id="{3928691A-8D2C-D957-D135-2236F7CEE7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865" y="809898"/>
            <a:ext cx="1952559" cy="216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1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Elektronik, sitzend, Oberfläche, Mobiltelefon enthält.&#10;&#10;Automatisch generierte Beschreibung">
            <a:extLst>
              <a:ext uri="{FF2B5EF4-FFF2-40B4-BE49-F238E27FC236}">
                <a16:creationId xmlns:a16="http://schemas.microsoft.com/office/drawing/2014/main" id="{B17650CB-DB5E-D74C-A08D-F836F3C961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27" y="1278689"/>
            <a:ext cx="7565211" cy="5045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F040EAB-FFC7-AB42-A834-EB826A2CB3E2}"/>
              </a:ext>
            </a:extLst>
          </p:cNvPr>
          <p:cNvSpPr txBox="1"/>
          <p:nvPr/>
        </p:nvSpPr>
        <p:spPr>
          <a:xfrm>
            <a:off x="662085" y="1444994"/>
            <a:ext cx="4273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Wer arbeitet an der App?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874422" y="2314950"/>
            <a:ext cx="2243953" cy="688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Stadtdienst</a:t>
            </a:r>
          </a:p>
          <a:p>
            <a:pPr algn="ctr"/>
            <a:r>
              <a:rPr lang="de-DE" dirty="0"/>
              <a:t>solingen.digital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667128" y="4366833"/>
            <a:ext cx="2243953" cy="688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Technische </a:t>
            </a:r>
            <a:br>
              <a:rPr lang="de-DE" dirty="0"/>
            </a:br>
            <a:r>
              <a:rPr lang="de-DE" dirty="0"/>
              <a:t>Betriebe Solingen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667128" y="2314950"/>
            <a:ext cx="2243953" cy="688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regio iT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874422" y="4366833"/>
            <a:ext cx="2243953" cy="688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Regionale Dienstleister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74422" y="3025476"/>
            <a:ext cx="2243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Steuerung</a:t>
            </a:r>
          </a:p>
          <a:p>
            <a:pPr algn="ctr"/>
            <a:r>
              <a:rPr lang="de-DE" sz="1400" dirty="0"/>
              <a:t>Vorgaben Inhalte</a:t>
            </a:r>
          </a:p>
          <a:p>
            <a:pPr algn="ctr"/>
            <a:r>
              <a:rPr lang="de-DE" sz="1400" dirty="0"/>
              <a:t>Projektleitung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667128" y="5077359"/>
            <a:ext cx="2243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Betrieb Sensorik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667127" y="3025476"/>
            <a:ext cx="2243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Betrieb Infrastruktur</a:t>
            </a:r>
          </a:p>
          <a:p>
            <a:pPr algn="ctr"/>
            <a:r>
              <a:rPr lang="de-DE" sz="1400" dirty="0"/>
              <a:t>Betrieb App</a:t>
            </a:r>
          </a:p>
          <a:p>
            <a:pPr algn="ctr"/>
            <a:r>
              <a:rPr lang="de-DE" sz="1400" dirty="0"/>
              <a:t>Entwicklung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74424" y="5165636"/>
            <a:ext cx="2243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Entwicklung 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3270775" y="4366833"/>
            <a:ext cx="2243953" cy="688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Lokale Dienstleister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70777" y="5165636"/>
            <a:ext cx="224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Entwicklung zur Einbindung von solingen-liefert.de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3270774" y="2314950"/>
            <a:ext cx="2243953" cy="688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Abteilung</a:t>
            </a:r>
            <a:br>
              <a:rPr lang="de-DE" dirty="0"/>
            </a:br>
            <a:r>
              <a:rPr lang="de-DE" dirty="0"/>
              <a:t> GDI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270774" y="3059668"/>
            <a:ext cx="2243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Betrieb UDP</a:t>
            </a:r>
          </a:p>
          <a:p>
            <a:pPr algn="ctr"/>
            <a:r>
              <a:rPr lang="de-DE" sz="1400" dirty="0"/>
              <a:t>Datenbereitstellung </a:t>
            </a:r>
            <a:br>
              <a:rPr lang="de-DE" sz="1400" dirty="0"/>
            </a:br>
            <a:r>
              <a:rPr lang="de-DE" sz="1400" dirty="0"/>
              <a:t>und -aufbereitung</a:t>
            </a:r>
          </a:p>
        </p:txBody>
      </p:sp>
    </p:spTree>
    <p:extLst>
      <p:ext uri="{BB962C8B-B14F-4D97-AF65-F5344CB8AC3E}">
        <p14:creationId xmlns:p14="http://schemas.microsoft.com/office/powerpoint/2010/main" val="78165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F040EAB-FFC7-AB42-A834-EB826A2CB3E2}"/>
              </a:ext>
            </a:extLst>
          </p:cNvPr>
          <p:cNvSpPr txBox="1"/>
          <p:nvPr/>
        </p:nvSpPr>
        <p:spPr>
          <a:xfrm>
            <a:off x="662085" y="903295"/>
            <a:ext cx="980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Auswahl der Open Source Lizenz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5C49189-05BB-394F-9FD3-E89AD345A7E5}"/>
              </a:ext>
            </a:extLst>
          </p:cNvPr>
          <p:cNvSpPr txBox="1"/>
          <p:nvPr/>
        </p:nvSpPr>
        <p:spPr>
          <a:xfrm>
            <a:off x="741037" y="1440394"/>
            <a:ext cx="98956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Rechtliche Beratung zu Auswahl der Lizenz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Entscheidung im Steuerungskreis nach Vorbereitung durch die Projektleitungen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Am 16.01.2024 wurde auf dem Workshop der Entwicklungspartnerschaft die MIT-Lizenz ausgewählt</a:t>
            </a:r>
          </a:p>
          <a:p>
            <a:pPr marL="742950" lvl="1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Problem Haftung wird durch eigene Lizenz gelöst</a:t>
            </a:r>
          </a:p>
          <a:p>
            <a:pPr marL="742950" lvl="1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Die OSCA-Lizenz ist von der OSI als OS Lizenz anerkannt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Ein SPDX Identifier wird derzeit beantragt</a:t>
            </a:r>
          </a:p>
          <a:p>
            <a:pPr marL="742950" lvl="1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Weltweit eindeutiger Identifier der Lizenz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59EA3F-69C7-4D97-8B84-ABFB82EB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179" y="3325091"/>
            <a:ext cx="2772162" cy="277216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1AAB1A-ED9B-426A-A4D0-85EA0696E9AB}"/>
              </a:ext>
            </a:extLst>
          </p:cNvPr>
          <p:cNvSpPr txBox="1"/>
          <p:nvPr/>
        </p:nvSpPr>
        <p:spPr>
          <a:xfrm>
            <a:off x="9076179" y="5998597"/>
            <a:ext cx="30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  <a:hlinkClick r:id="rId3"/>
              </a:rPr>
              <a:t>Link</a:t>
            </a:r>
            <a:r>
              <a:rPr lang="de-DE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 zur Open Source Lizenz</a:t>
            </a:r>
          </a:p>
        </p:txBody>
      </p:sp>
      <p:pic>
        <p:nvPicPr>
          <p:cNvPr id="6" name="Grafik 5" descr="Ein Bild, das Grafiken, Kreis enthält.">
            <a:extLst>
              <a:ext uri="{FF2B5EF4-FFF2-40B4-BE49-F238E27FC236}">
                <a16:creationId xmlns:a16="http://schemas.microsoft.com/office/drawing/2014/main" id="{1ADE4D28-E423-8031-DD66-0DC14A446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59" y="4966091"/>
            <a:ext cx="3401703" cy="12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0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F040EAB-FFC7-AB42-A834-EB826A2CB3E2}"/>
              </a:ext>
            </a:extLst>
          </p:cNvPr>
          <p:cNvSpPr txBox="1"/>
          <p:nvPr/>
        </p:nvSpPr>
        <p:spPr>
          <a:xfrm>
            <a:off x="662085" y="903295"/>
            <a:ext cx="980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Auswahl der Open Source Lizenz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5C49189-05BB-394F-9FD3-E89AD345A7E5}"/>
              </a:ext>
            </a:extLst>
          </p:cNvPr>
          <p:cNvSpPr txBox="1"/>
          <p:nvPr/>
        </p:nvSpPr>
        <p:spPr>
          <a:xfrm>
            <a:off x="741037" y="1440394"/>
            <a:ext cx="989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Die Beauftragung zur Veröffentlichung auf Open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CoDE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 wird derzeit vorbereitet.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Akzeptanz der neuen Lizenz als Standardisierte Open-Source-Lizenz in Arbeit</a:t>
            </a:r>
          </a:p>
          <a:p>
            <a:pPr marL="742950" lvl="1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Duldung erreicht</a:t>
            </a:r>
            <a:b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Bis dahin Veröffentlichung auf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Github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89" y="5082751"/>
            <a:ext cx="3517834" cy="71759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1AAB1A-ED9B-426A-A4D0-85EA0696E9AB}"/>
              </a:ext>
            </a:extLst>
          </p:cNvPr>
          <p:cNvSpPr txBox="1"/>
          <p:nvPr/>
        </p:nvSpPr>
        <p:spPr>
          <a:xfrm>
            <a:off x="9735347" y="5998597"/>
            <a:ext cx="156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  <a:hlinkClick r:id="rId3"/>
              </a:rPr>
              <a:t>Link</a:t>
            </a:r>
            <a:r>
              <a:rPr lang="de-DE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 zum Code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9FE209-9235-49E0-8FB2-E38E99EBA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282" y="3264305"/>
            <a:ext cx="2762636" cy="278168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5B4707C-B26F-C2A9-7044-F32CE85CC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282" y="2917722"/>
            <a:ext cx="1167268" cy="478580"/>
          </a:xfrm>
          <a:prstGeom prst="rect">
            <a:avLst/>
          </a:prstGeom>
        </p:spPr>
      </p:pic>
      <p:sp>
        <p:nvSpPr>
          <p:cNvPr id="3" name="Abgerundetes Rechteck 7">
            <a:extLst>
              <a:ext uri="{FF2B5EF4-FFF2-40B4-BE49-F238E27FC236}">
                <a16:creationId xmlns:a16="http://schemas.microsoft.com/office/drawing/2014/main" id="{9930AED8-CB0E-0EE6-C857-97052F5F33D7}"/>
              </a:ext>
            </a:extLst>
          </p:cNvPr>
          <p:cNvSpPr/>
          <p:nvPr/>
        </p:nvSpPr>
        <p:spPr>
          <a:xfrm>
            <a:off x="1514864" y="5650751"/>
            <a:ext cx="1163683" cy="395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 Arbeit</a:t>
            </a:r>
          </a:p>
        </p:txBody>
      </p:sp>
    </p:spTree>
    <p:extLst>
      <p:ext uri="{BB962C8B-B14F-4D97-AF65-F5344CB8AC3E}">
        <p14:creationId xmlns:p14="http://schemas.microsoft.com/office/powerpoint/2010/main" val="2117055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/>
          <p:cNvGrpSpPr/>
          <p:nvPr/>
        </p:nvGrpSpPr>
        <p:grpSpPr>
          <a:xfrm>
            <a:off x="6830811" y="1713884"/>
            <a:ext cx="1167267" cy="1147205"/>
            <a:chOff x="6830811" y="1713884"/>
            <a:chExt cx="1167267" cy="1147205"/>
          </a:xfrm>
        </p:grpSpPr>
        <p:pic>
          <p:nvPicPr>
            <p:cNvPr id="25" name="Grafik 24" descr="Softwareentwicklung - Drei nervige Tendenzen • [Mer]Curiu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97" t="35805" r="37079"/>
            <a:stretch/>
          </p:blipFill>
          <p:spPr>
            <a:xfrm>
              <a:off x="7414444" y="1776764"/>
              <a:ext cx="402906" cy="574492"/>
            </a:xfrm>
            <a:prstGeom prst="rect">
              <a:avLst/>
            </a:prstGeom>
          </p:spPr>
        </p:pic>
        <p:pic>
          <p:nvPicPr>
            <p:cNvPr id="6" name="Grafik 5" descr="Lupe Lupenglas Glas - Kostenlose Vektorgrafik auf Pixabay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11" y="1713884"/>
              <a:ext cx="1167267" cy="1147205"/>
            </a:xfrm>
            <a:prstGeom prst="rect">
              <a:avLst/>
            </a:prstGeom>
          </p:spPr>
        </p:pic>
      </p:grpSp>
      <p:pic>
        <p:nvPicPr>
          <p:cNvPr id="4" name="Picture 6" descr="https://upload.wikimedia.org/wikipedia/commons/thumb/e/e1/GitLab_logo.svg/512px-GitLab_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92" y="1630905"/>
            <a:ext cx="1974330" cy="7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feil nach rechts 4"/>
          <p:cNvSpPr/>
          <p:nvPr/>
        </p:nvSpPr>
        <p:spPr>
          <a:xfrm>
            <a:off x="5898148" y="2030658"/>
            <a:ext cx="682906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Bausteine Pakete Lieferung · Kostenlose Vektorgrafik auf Pixab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074" y="1600590"/>
            <a:ext cx="1443613" cy="1384966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>
            <a:off x="8328219" y="2038430"/>
            <a:ext cx="682906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oftwareentwicklung - Drei nervige Tendenzen • [Mer]Curiu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77" y="3852993"/>
            <a:ext cx="2053213" cy="11549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7B578B-206C-3707-3F8D-56585EA476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780" y="3110468"/>
            <a:ext cx="1604979" cy="2645005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4910983" y="3780562"/>
            <a:ext cx="1530849" cy="1304818"/>
            <a:chOff x="6667225" y="3356917"/>
            <a:chExt cx="1530849" cy="1304818"/>
          </a:xfrm>
        </p:grpSpPr>
        <p:pic>
          <p:nvPicPr>
            <p:cNvPr id="13" name="Grafik 12" descr="Ein Bild, das Elektronik, sitzend, Oberfläche, Mobiltelefon enthält.&#10;&#10;Automatisch generierte Beschreibung">
              <a:extLst>
                <a:ext uri="{FF2B5EF4-FFF2-40B4-BE49-F238E27FC236}">
                  <a16:creationId xmlns:a16="http://schemas.microsoft.com/office/drawing/2014/main" id="{B17650CB-DB5E-D74C-A08D-F836F3C96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53" t="12478" r="11443" b="8798"/>
            <a:stretch/>
          </p:blipFill>
          <p:spPr>
            <a:xfrm>
              <a:off x="6667225" y="3356917"/>
              <a:ext cx="1530849" cy="1304818"/>
            </a:xfrm>
            <a:prstGeom prst="rect">
              <a:avLst/>
            </a:prstGeom>
          </p:spPr>
        </p:pic>
        <p:pic>
          <p:nvPicPr>
            <p:cNvPr id="14" name="Grafik 13" descr="Checklist | Checkliste | Oliver Tacke | Flickr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139" y="3852752"/>
              <a:ext cx="439322" cy="488136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2785445" y="3701037"/>
            <a:ext cx="983964" cy="1638855"/>
            <a:chOff x="2748930" y="3322057"/>
            <a:chExt cx="983964" cy="1638855"/>
          </a:xfrm>
        </p:grpSpPr>
        <p:pic>
          <p:nvPicPr>
            <p:cNvPr id="16" name="Grafik 15" descr="Apple's App Of The Week Is A Unique Camera App - $2 Value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71" t="15307" r="25596" b="9514"/>
            <a:stretch/>
          </p:blipFill>
          <p:spPr>
            <a:xfrm>
              <a:off x="2826257" y="3322057"/>
              <a:ext cx="829310" cy="746674"/>
            </a:xfrm>
            <a:prstGeom prst="rect">
              <a:avLst/>
            </a:prstGeom>
          </p:spPr>
        </p:pic>
        <p:pic>
          <p:nvPicPr>
            <p:cNvPr id="17" name="Grafik 16" descr="APK Google Play Store - PLUGINSXBMC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29" t="11243" r="20665" b="27679"/>
            <a:stretch/>
          </p:blipFill>
          <p:spPr>
            <a:xfrm>
              <a:off x="2748930" y="4068731"/>
              <a:ext cx="983964" cy="892181"/>
            </a:xfrm>
            <a:prstGeom prst="rect">
              <a:avLst/>
            </a:prstGeom>
          </p:spPr>
        </p:pic>
      </p:grpSp>
      <p:pic>
        <p:nvPicPr>
          <p:cNvPr id="19" name="Grafik 18" descr="Party Jubel Menschen - Kostenlose Vektorgrafik auf Pixabay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6" y="5315033"/>
            <a:ext cx="2591404" cy="1295702"/>
          </a:xfrm>
          <a:prstGeom prst="rect">
            <a:avLst/>
          </a:prstGeom>
        </p:spPr>
      </p:pic>
      <p:sp>
        <p:nvSpPr>
          <p:cNvPr id="20" name="Pfeil nach rechts 19"/>
          <p:cNvSpPr/>
          <p:nvPr/>
        </p:nvSpPr>
        <p:spPr>
          <a:xfrm rot="7976542">
            <a:off x="8814647" y="2870230"/>
            <a:ext cx="682906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 rot="3980989">
            <a:off x="10302707" y="3116001"/>
            <a:ext cx="682906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rechts 21"/>
          <p:cNvSpPr/>
          <p:nvPr/>
        </p:nvSpPr>
        <p:spPr>
          <a:xfrm rot="10800000">
            <a:off x="6612788" y="4175816"/>
            <a:ext cx="682906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 rot="10800000">
            <a:off x="4062379" y="4175816"/>
            <a:ext cx="682906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Nach oben gebogener Pfeil 23"/>
          <p:cNvSpPr/>
          <p:nvPr/>
        </p:nvSpPr>
        <p:spPr>
          <a:xfrm rot="10800000">
            <a:off x="1335829" y="4373397"/>
            <a:ext cx="1045029" cy="104080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 nach rechts 27"/>
          <p:cNvSpPr/>
          <p:nvPr/>
        </p:nvSpPr>
        <p:spPr>
          <a:xfrm rot="10800000">
            <a:off x="8840759" y="4139870"/>
            <a:ext cx="682906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F040EAB-FFC7-AB42-A834-EB826A2CB3E2}"/>
              </a:ext>
            </a:extLst>
          </p:cNvPr>
          <p:cNvSpPr txBox="1"/>
          <p:nvPr/>
        </p:nvSpPr>
        <p:spPr>
          <a:xfrm>
            <a:off x="662085" y="903295"/>
            <a:ext cx="980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Der Weg zur eigenen Open </a:t>
            </a:r>
            <a:r>
              <a:rPr lang="de-DE" sz="2400" b="1" dirty="0" err="1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SmartCity</a:t>
            </a:r>
            <a:r>
              <a:rPr lang="de-DE" sz="2400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 App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975E74D-D594-69BE-7D57-BDBC75ED05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5713" y="2321099"/>
            <a:ext cx="1167268" cy="47858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947477D-B138-6E1A-FEFF-287110F050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8240" y="1873450"/>
            <a:ext cx="2096593" cy="427681"/>
          </a:xfrm>
          <a:prstGeom prst="rect">
            <a:avLst/>
          </a:prstGeom>
        </p:spPr>
      </p:pic>
      <p:sp>
        <p:nvSpPr>
          <p:cNvPr id="27" name="Abgerundetes Rechteck 7">
            <a:extLst>
              <a:ext uri="{FF2B5EF4-FFF2-40B4-BE49-F238E27FC236}">
                <a16:creationId xmlns:a16="http://schemas.microsoft.com/office/drawing/2014/main" id="{8031DF63-A9CB-666F-6B14-0D1A10541072}"/>
              </a:ext>
            </a:extLst>
          </p:cNvPr>
          <p:cNvSpPr/>
          <p:nvPr/>
        </p:nvSpPr>
        <p:spPr>
          <a:xfrm>
            <a:off x="1982239" y="2301131"/>
            <a:ext cx="1163683" cy="395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 Arbeit</a:t>
            </a:r>
          </a:p>
        </p:txBody>
      </p:sp>
    </p:spTree>
    <p:extLst>
      <p:ext uri="{BB962C8B-B14F-4D97-AF65-F5344CB8AC3E}">
        <p14:creationId xmlns:p14="http://schemas.microsoft.com/office/powerpoint/2010/main" val="428673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4E140393-D5DE-E14B-B5C4-42C9A2EC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687138" y="-10089"/>
            <a:ext cx="6441711" cy="6441711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CA94A8C-9E64-9641-91EC-07D3B8D188DB}"/>
              </a:ext>
            </a:extLst>
          </p:cNvPr>
          <p:cNvSpPr txBox="1"/>
          <p:nvPr/>
        </p:nvSpPr>
        <p:spPr>
          <a:xfrm>
            <a:off x="2951382" y="2696324"/>
            <a:ext cx="57354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b="1" dirty="0">
                <a:solidFill>
                  <a:srgbClr val="005A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Next</a:t>
            </a:r>
          </a:p>
        </p:txBody>
      </p:sp>
      <p:cxnSp>
        <p:nvCxnSpPr>
          <p:cNvPr id="29" name="Gerade Verbindung 3">
            <a:extLst>
              <a:ext uri="{FF2B5EF4-FFF2-40B4-BE49-F238E27FC236}">
                <a16:creationId xmlns:a16="http://schemas.microsoft.com/office/drawing/2014/main" id="{75D556D4-FC55-5244-9AFA-9CD50DC1F9DC}"/>
              </a:ext>
            </a:extLst>
          </p:cNvPr>
          <p:cNvCxnSpPr/>
          <p:nvPr/>
        </p:nvCxnSpPr>
        <p:spPr>
          <a:xfrm>
            <a:off x="2931813" y="818535"/>
            <a:ext cx="0" cy="3479145"/>
          </a:xfrm>
          <a:prstGeom prst="line">
            <a:avLst/>
          </a:prstGeom>
          <a:ln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59" y="3186490"/>
            <a:ext cx="3947168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39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7475576" y="617240"/>
            <a:ext cx="341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Digitale Stelen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43" y="1800685"/>
            <a:ext cx="3303457" cy="453532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2" y="896293"/>
            <a:ext cx="4099510" cy="54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9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13331" y="815004"/>
            <a:ext cx="3114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Digitale Stelen </a:t>
            </a:r>
          </a:p>
          <a:p>
            <a:r>
              <a:rPr lang="de-D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quer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9" y="1131683"/>
            <a:ext cx="7197212" cy="43121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1" y="2508163"/>
            <a:ext cx="5875159" cy="38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73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feld 96">
            <a:extLst>
              <a:ext uri="{FF2B5EF4-FFF2-40B4-BE49-F238E27FC236}">
                <a16:creationId xmlns:a16="http://schemas.microsoft.com/office/drawing/2014/main" id="{EC914F52-90DE-AE41-BD7E-A9555AD815CD}"/>
              </a:ext>
            </a:extLst>
          </p:cNvPr>
          <p:cNvSpPr txBox="1"/>
          <p:nvPr/>
        </p:nvSpPr>
        <p:spPr>
          <a:xfrm>
            <a:off x="388361" y="4094442"/>
            <a:ext cx="4503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/>
                </a:solidFill>
                <a:latin typeface="Open Sans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sz="1800" dirty="0"/>
              <a:t>Qualität und Aktualität</a:t>
            </a:r>
          </a:p>
          <a:p>
            <a:r>
              <a:rPr lang="de-DE" sz="1800" dirty="0"/>
              <a:t>geht dabei nur über eine</a:t>
            </a:r>
          </a:p>
          <a:p>
            <a:r>
              <a:rPr lang="de-DE" sz="1800" dirty="0"/>
              <a:t>einzige Datenquelle!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5779176" y="-10910418"/>
            <a:ext cx="1921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681" y="821413"/>
            <a:ext cx="3014997" cy="50060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B88AC1C-89BA-470F-AFD4-0F547D792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61" y="934469"/>
            <a:ext cx="950803" cy="222550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F4BB345-8F65-941C-60B3-5DCCE84AC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69" y="821414"/>
            <a:ext cx="2817492" cy="50060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39AC79A-CC33-154B-EE9E-366ECAB38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952" y="821413"/>
            <a:ext cx="2817492" cy="500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9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pload.wikimedia.org/wikipedia/commons/thumb/4/4d/Solingen_Stadtbezirke.svg/1000px-Solingen_Stadtbezirke.sv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119">
            <a:off x="6077076" y="1046750"/>
            <a:ext cx="5631224" cy="41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18" y="4446985"/>
            <a:ext cx="2168533" cy="2139542"/>
          </a:xfrm>
          <a:prstGeom prst="rect">
            <a:avLst/>
          </a:prstGeom>
        </p:spPr>
      </p:pic>
      <p:sp>
        <p:nvSpPr>
          <p:cNvPr id="21" name="Rechteckige Legende 20"/>
          <p:cNvSpPr/>
          <p:nvPr/>
        </p:nvSpPr>
        <p:spPr>
          <a:xfrm>
            <a:off x="222775" y="3885296"/>
            <a:ext cx="3875646" cy="1435100"/>
          </a:xfrm>
          <a:prstGeom prst="wedgeRectCallout">
            <a:avLst>
              <a:gd name="adj1" fmla="val 61089"/>
              <a:gd name="adj2" fmla="val 6748"/>
            </a:avLst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8795995" y="1643793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9584314" y="2228568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907993" y="2651966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1240144" y="3775315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831534" y="2657751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738032" y="3823952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612891" y="4154597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826497" y="4739372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8596672" y="4042729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835074" y="1994701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9139962" y="3538643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0059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X</a:t>
            </a:r>
          </a:p>
        </p:txBody>
      </p:sp>
      <p:cxnSp>
        <p:nvCxnSpPr>
          <p:cNvPr id="33" name="Gerader Verbinder 32"/>
          <p:cNvCxnSpPr>
            <a:endCxn id="22" idx="1"/>
          </p:cNvCxnSpPr>
          <p:nvPr/>
        </p:nvCxnSpPr>
        <p:spPr>
          <a:xfrm>
            <a:off x="7141076" y="1683185"/>
            <a:ext cx="1654919" cy="252996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"/>
          <p:cNvGrpSpPr/>
          <p:nvPr/>
        </p:nvGrpSpPr>
        <p:grpSpPr>
          <a:xfrm>
            <a:off x="5555702" y="699397"/>
            <a:ext cx="1396848" cy="2250741"/>
            <a:chOff x="0" y="0"/>
            <a:chExt cx="2068131" cy="3332380"/>
          </a:xfrm>
        </p:grpSpPr>
        <p:sp>
          <p:nvSpPr>
            <p:cNvPr id="35" name="Abgerundetes Rechteck"/>
            <p:cNvSpPr/>
            <p:nvPr/>
          </p:nvSpPr>
          <p:spPr>
            <a:xfrm>
              <a:off x="0" y="0"/>
              <a:ext cx="2068132" cy="2767076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311" tIns="34311" rIns="34311" bIns="34311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86"/>
            </a:p>
          </p:txBody>
        </p:sp>
        <p:sp>
          <p:nvSpPr>
            <p:cNvPr id="36" name="Abgerundetes Rechteck"/>
            <p:cNvSpPr/>
            <p:nvPr/>
          </p:nvSpPr>
          <p:spPr>
            <a:xfrm>
              <a:off x="206813" y="206813"/>
              <a:ext cx="1654506" cy="2353450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311" tIns="34311" rIns="34311" bIns="34311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86"/>
            </a:p>
          </p:txBody>
        </p:sp>
        <p:sp>
          <p:nvSpPr>
            <p:cNvPr id="37" name="Rechteck"/>
            <p:cNvSpPr/>
            <p:nvPr/>
          </p:nvSpPr>
          <p:spPr>
            <a:xfrm>
              <a:off x="746056" y="2627039"/>
              <a:ext cx="576020" cy="6703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311" tIns="34311" rIns="34311" bIns="34311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86"/>
            </a:p>
          </p:txBody>
        </p:sp>
        <p:sp>
          <p:nvSpPr>
            <p:cNvPr id="38" name="Rechteck"/>
            <p:cNvSpPr/>
            <p:nvPr/>
          </p:nvSpPr>
          <p:spPr>
            <a:xfrm>
              <a:off x="539242" y="3200627"/>
              <a:ext cx="989647" cy="13175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311" tIns="34311" rIns="34311" bIns="34311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86"/>
            </a:p>
          </p:txBody>
        </p:sp>
      </p:grpSp>
      <p:sp>
        <p:nvSpPr>
          <p:cNvPr id="42" name="Telefon"/>
          <p:cNvSpPr/>
          <p:nvPr/>
        </p:nvSpPr>
        <p:spPr>
          <a:xfrm>
            <a:off x="4227227" y="1828019"/>
            <a:ext cx="1092921" cy="225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EC914F52-90DE-AE41-BD7E-A9555AD815CD}"/>
              </a:ext>
            </a:extLst>
          </p:cNvPr>
          <p:cNvSpPr txBox="1"/>
          <p:nvPr/>
        </p:nvSpPr>
        <p:spPr>
          <a:xfrm>
            <a:off x="388361" y="4094442"/>
            <a:ext cx="3368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/>
                </a:solidFill>
                <a:latin typeface="Open Sans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sz="1800" dirty="0">
                <a:latin typeface="+mn-lt"/>
              </a:rPr>
              <a:t>Die Idee: Wir haben viele Daten und wollen diese unseren Bürgerinnen und Bürgern zur Verfügung stellen </a:t>
            </a:r>
            <a:r>
              <a:rPr lang="de-DE" sz="1800" dirty="0">
                <a:latin typeface="+mn-lt"/>
                <a:sym typeface="Wingdings" panose="05000000000000000000" pitchFamily="2" charset="2"/>
              </a:rPr>
              <a:t></a:t>
            </a:r>
            <a:endParaRPr lang="de-DE" sz="1800" dirty="0">
              <a:latin typeface="+mn-lt"/>
            </a:endParaRPr>
          </a:p>
        </p:txBody>
      </p:sp>
      <p:sp>
        <p:nvSpPr>
          <p:cNvPr id="47" name="Abgerundetes Rechteck"/>
          <p:cNvSpPr/>
          <p:nvPr/>
        </p:nvSpPr>
        <p:spPr>
          <a:xfrm>
            <a:off x="5732774" y="969036"/>
            <a:ext cx="1027100" cy="241041"/>
          </a:xfrm>
          <a:prstGeom prst="roundRect">
            <a:avLst>
              <a:gd name="adj" fmla="val 31524"/>
            </a:avLst>
          </a:prstGeom>
          <a:solidFill>
            <a:srgbClr val="92D050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  <p:sp>
        <p:nvSpPr>
          <p:cNvPr id="48" name="Abgerundetes Rechteck"/>
          <p:cNvSpPr/>
          <p:nvPr/>
        </p:nvSpPr>
        <p:spPr>
          <a:xfrm>
            <a:off x="5735640" y="1269477"/>
            <a:ext cx="1027100" cy="242156"/>
          </a:xfrm>
          <a:prstGeom prst="roundRect">
            <a:avLst>
              <a:gd name="adj" fmla="val 31524"/>
            </a:avLst>
          </a:prstGeom>
          <a:solidFill>
            <a:srgbClr val="FD7403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  <p:sp>
        <p:nvSpPr>
          <p:cNvPr id="49" name="Abgerundetes Rechteck"/>
          <p:cNvSpPr/>
          <p:nvPr/>
        </p:nvSpPr>
        <p:spPr>
          <a:xfrm>
            <a:off x="5735640" y="1586898"/>
            <a:ext cx="1027100" cy="242156"/>
          </a:xfrm>
          <a:prstGeom prst="roundRect">
            <a:avLst>
              <a:gd name="adj" fmla="val 31524"/>
            </a:avLst>
          </a:prstGeom>
          <a:solidFill>
            <a:srgbClr val="0375C9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  <p:sp>
        <p:nvSpPr>
          <p:cNvPr id="50" name="Abgerundetes Rechteck"/>
          <p:cNvSpPr/>
          <p:nvPr/>
        </p:nvSpPr>
        <p:spPr>
          <a:xfrm>
            <a:off x="4347607" y="2234771"/>
            <a:ext cx="853666" cy="242156"/>
          </a:xfrm>
          <a:prstGeom prst="roundRect">
            <a:avLst>
              <a:gd name="adj" fmla="val 31524"/>
            </a:avLst>
          </a:prstGeom>
          <a:solidFill>
            <a:srgbClr val="92D050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  <p:sp>
        <p:nvSpPr>
          <p:cNvPr id="51" name="Abgerundetes Rechteck"/>
          <p:cNvSpPr/>
          <p:nvPr/>
        </p:nvSpPr>
        <p:spPr>
          <a:xfrm>
            <a:off x="4350473" y="2553195"/>
            <a:ext cx="847931" cy="242156"/>
          </a:xfrm>
          <a:prstGeom prst="roundRect">
            <a:avLst>
              <a:gd name="adj" fmla="val 31524"/>
            </a:avLst>
          </a:prstGeom>
          <a:solidFill>
            <a:srgbClr val="FD7403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  <p:sp>
        <p:nvSpPr>
          <p:cNvPr id="52" name="Abgerundetes Rechteck"/>
          <p:cNvSpPr/>
          <p:nvPr/>
        </p:nvSpPr>
        <p:spPr>
          <a:xfrm>
            <a:off x="4350473" y="2879614"/>
            <a:ext cx="847931" cy="242156"/>
          </a:xfrm>
          <a:prstGeom prst="roundRect">
            <a:avLst>
              <a:gd name="adj" fmla="val 31524"/>
            </a:avLst>
          </a:prstGeom>
          <a:solidFill>
            <a:srgbClr val="0375C9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  <p:sp>
        <p:nvSpPr>
          <p:cNvPr id="53" name="Abgerundetes Rechteck"/>
          <p:cNvSpPr/>
          <p:nvPr/>
        </p:nvSpPr>
        <p:spPr>
          <a:xfrm>
            <a:off x="5745522" y="1908973"/>
            <a:ext cx="1014353" cy="242156"/>
          </a:xfrm>
          <a:prstGeom prst="roundRect">
            <a:avLst>
              <a:gd name="adj" fmla="val 31524"/>
            </a:avLst>
          </a:prstGeom>
          <a:solidFill>
            <a:srgbClr val="FF0000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  <p:sp>
        <p:nvSpPr>
          <p:cNvPr id="54" name="Abgerundetes Rechteck"/>
          <p:cNvSpPr/>
          <p:nvPr/>
        </p:nvSpPr>
        <p:spPr>
          <a:xfrm>
            <a:off x="4347607" y="3202331"/>
            <a:ext cx="847931" cy="242156"/>
          </a:xfrm>
          <a:prstGeom prst="roundRect">
            <a:avLst>
              <a:gd name="adj" fmla="val 31524"/>
            </a:avLst>
          </a:prstGeom>
          <a:solidFill>
            <a:srgbClr val="FF0000"/>
          </a:solidFill>
          <a:ln w="12700">
            <a:miter lim="400000"/>
          </a:ln>
        </p:spPr>
        <p:txBody>
          <a:bodyPr lIns="34311" tIns="34311" rIns="34311" bIns="34311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6"/>
          </a:p>
        </p:txBody>
      </p:sp>
    </p:spTree>
    <p:extLst>
      <p:ext uri="{BB962C8B-B14F-4D97-AF65-F5344CB8AC3E}">
        <p14:creationId xmlns:p14="http://schemas.microsoft.com/office/powerpoint/2010/main" val="371880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617536" y="1178049"/>
            <a:ext cx="3282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Digitale Stelen Version 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C49189-05BB-394F-9FD3-E89AD345A7E5}"/>
              </a:ext>
            </a:extLst>
          </p:cNvPr>
          <p:cNvSpPr txBox="1"/>
          <p:nvPr/>
        </p:nvSpPr>
        <p:spPr>
          <a:xfrm>
            <a:off x="588637" y="1657205"/>
            <a:ext cx="7283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375C9"/>
              </a:buClr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Basis auf Linux (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Electron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 App)</a:t>
            </a:r>
          </a:p>
          <a:p>
            <a:pPr marL="742950" lvl="1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Windows möglich</a:t>
            </a:r>
          </a:p>
          <a:p>
            <a:pPr marL="742950" lvl="1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Reduzierte Komplexität</a:t>
            </a:r>
          </a:p>
          <a:p>
            <a:pPr marL="1200150" lvl="2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Windows Update, Management, </a:t>
            </a:r>
          </a:p>
          <a:p>
            <a:pPr marL="1200150" lvl="2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Malwarescanner, etc.</a:t>
            </a:r>
          </a:p>
          <a:p>
            <a:pPr marL="1200150" lvl="2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Kein VPN („Mobilfunk-freundlich“)</a:t>
            </a:r>
          </a:p>
          <a:p>
            <a:pPr marL="1200150" lvl="2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Backend der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Stelensoftware</a:t>
            </a: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Management</a:t>
            </a:r>
          </a:p>
          <a:p>
            <a:pPr lvl="1">
              <a:buClr>
                <a:srgbClr val="0375C9"/>
              </a:buClr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buClr>
                <a:srgbClr val="0375C9"/>
              </a:buClr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Konfigurierbar (zukünftig)</a:t>
            </a:r>
          </a:p>
          <a:p>
            <a:pPr marL="742950" lvl="1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Smarte Bushaltestelle</a:t>
            </a:r>
          </a:p>
          <a:p>
            <a:pPr marL="742950" lvl="1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Internes Informationsdisplay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73" y="2840971"/>
            <a:ext cx="6662057" cy="34358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01" y="571092"/>
            <a:ext cx="2208716" cy="7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31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4E140393-D5DE-E14B-B5C4-42C9A2EC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687138" y="-10089"/>
            <a:ext cx="6441711" cy="6441711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CA94A8C-9E64-9641-91EC-07D3B8D188DB}"/>
              </a:ext>
            </a:extLst>
          </p:cNvPr>
          <p:cNvSpPr txBox="1"/>
          <p:nvPr/>
        </p:nvSpPr>
        <p:spPr>
          <a:xfrm>
            <a:off x="2951382" y="2696324"/>
            <a:ext cx="57354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b="1" dirty="0">
                <a:solidFill>
                  <a:srgbClr val="005A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Next</a:t>
            </a:r>
          </a:p>
        </p:txBody>
      </p:sp>
      <p:cxnSp>
        <p:nvCxnSpPr>
          <p:cNvPr id="29" name="Gerade Verbindung 3">
            <a:extLst>
              <a:ext uri="{FF2B5EF4-FFF2-40B4-BE49-F238E27FC236}">
                <a16:creationId xmlns:a16="http://schemas.microsoft.com/office/drawing/2014/main" id="{75D556D4-FC55-5244-9AFA-9CD50DC1F9DC}"/>
              </a:ext>
            </a:extLst>
          </p:cNvPr>
          <p:cNvCxnSpPr/>
          <p:nvPr/>
        </p:nvCxnSpPr>
        <p:spPr>
          <a:xfrm>
            <a:off x="2931813" y="818535"/>
            <a:ext cx="0" cy="3479145"/>
          </a:xfrm>
          <a:prstGeom prst="line">
            <a:avLst/>
          </a:prstGeom>
          <a:ln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1A1CFED-53B9-4E94-8123-647FCB7B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82" y="3311877"/>
            <a:ext cx="3354114" cy="12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50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617536" y="1178049"/>
            <a:ext cx="4051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59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Flexible Websites für die Stadt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C49189-05BB-394F-9FD3-E89AD345A7E5}"/>
              </a:ext>
            </a:extLst>
          </p:cNvPr>
          <p:cNvSpPr txBox="1"/>
          <p:nvPr/>
        </p:nvSpPr>
        <p:spPr>
          <a:xfrm>
            <a:off x="588637" y="1657205"/>
            <a:ext cx="728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375C9"/>
              </a:buClr>
            </a:pP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Nutzung der grundlegenden Struktur eines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hCMS</a:t>
            </a: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Trennung von Design und Information</a:t>
            </a:r>
          </a:p>
          <a:p>
            <a:pPr marL="742950" lvl="1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Zentrale Content-Steuerung über den Open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SmartCity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 HUB</a:t>
            </a:r>
          </a:p>
          <a:p>
            <a:pPr marL="742950" lvl="1" indent="-285750">
              <a:buClr>
                <a:srgbClr val="0375C9"/>
              </a:buClr>
              <a:buFont typeface="Arial" panose="020B0604020202020204" pitchFamily="34" charset="0"/>
              <a:buChar char="•"/>
            </a:pP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Das Frontend entscheidet über die Darstellung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617" y="542540"/>
            <a:ext cx="3237975" cy="11782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753" y="1668102"/>
            <a:ext cx="3482768" cy="21462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966" y="4061909"/>
            <a:ext cx="3347278" cy="21101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431" y="4061909"/>
            <a:ext cx="3369412" cy="21462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179" y="3280142"/>
            <a:ext cx="1350601" cy="29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01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7" y="867338"/>
            <a:ext cx="3354114" cy="122047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88" y="2714017"/>
            <a:ext cx="3892618" cy="285077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596" y="1191195"/>
            <a:ext cx="3900755" cy="260701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596" y="3941219"/>
            <a:ext cx="3898407" cy="233675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6859" y="1889312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(mit Haushaltsmitteln)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408" y="2714017"/>
            <a:ext cx="3899836" cy="21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01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4E140393-D5DE-E14B-B5C4-42C9A2EC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687138" y="-10089"/>
            <a:ext cx="6441711" cy="6441711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CA94A8C-9E64-9641-91EC-07D3B8D188DB}"/>
              </a:ext>
            </a:extLst>
          </p:cNvPr>
          <p:cNvSpPr txBox="1"/>
          <p:nvPr/>
        </p:nvSpPr>
        <p:spPr>
          <a:xfrm>
            <a:off x="2951382" y="3311877"/>
            <a:ext cx="57354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b="1" dirty="0">
                <a:solidFill>
                  <a:srgbClr val="005A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Vielen Dank!</a:t>
            </a:r>
          </a:p>
          <a:p>
            <a:r>
              <a:rPr lang="de-DE" sz="3400" b="1" dirty="0">
                <a:solidFill>
                  <a:srgbClr val="005A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Haben Sie noch Fragen?</a:t>
            </a:r>
          </a:p>
          <a:p>
            <a:endParaRPr lang="de-DE" sz="3400" b="1" dirty="0">
              <a:solidFill>
                <a:srgbClr val="005AAA"/>
              </a:solidFill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endParaRPr lang="de-DE" sz="3400" b="1" dirty="0">
              <a:solidFill>
                <a:srgbClr val="005AAA"/>
              </a:solidFill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r>
              <a:rPr lang="de-DE" sz="3400" b="1" dirty="0">
                <a:solidFill>
                  <a:srgbClr val="005A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Besuchen Sie uns gerne in Halle 25 an Stand 404</a:t>
            </a:r>
          </a:p>
        </p:txBody>
      </p:sp>
      <p:cxnSp>
        <p:nvCxnSpPr>
          <p:cNvPr id="29" name="Gerade Verbindung 3">
            <a:extLst>
              <a:ext uri="{FF2B5EF4-FFF2-40B4-BE49-F238E27FC236}">
                <a16:creationId xmlns:a16="http://schemas.microsoft.com/office/drawing/2014/main" id="{75D556D4-FC55-5244-9AFA-9CD50DC1F9DC}"/>
              </a:ext>
            </a:extLst>
          </p:cNvPr>
          <p:cNvCxnSpPr/>
          <p:nvPr/>
        </p:nvCxnSpPr>
        <p:spPr>
          <a:xfrm>
            <a:off x="2931813" y="818535"/>
            <a:ext cx="0" cy="3479145"/>
          </a:xfrm>
          <a:prstGeom prst="line">
            <a:avLst/>
          </a:prstGeom>
          <a:ln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56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/>
        </p:nvSpPr>
        <p:spPr>
          <a:xfrm>
            <a:off x="380325" y="1663402"/>
            <a:ext cx="11482598" cy="4421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75" y="1831366"/>
            <a:ext cx="3493015" cy="12710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44" y="3099275"/>
            <a:ext cx="3947168" cy="127101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12" y="3091806"/>
            <a:ext cx="3493015" cy="127101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3" y="3091806"/>
            <a:ext cx="3493015" cy="127101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75" y="392383"/>
            <a:ext cx="4322073" cy="12710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21" y="4541369"/>
            <a:ext cx="3717044" cy="12702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77" y="4541369"/>
            <a:ext cx="3717044" cy="1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4E140393-D5DE-E14B-B5C4-42C9A2EC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687138" y="-10089"/>
            <a:ext cx="6441711" cy="6441711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CA94A8C-9E64-9641-91EC-07D3B8D188DB}"/>
              </a:ext>
            </a:extLst>
          </p:cNvPr>
          <p:cNvSpPr txBox="1"/>
          <p:nvPr/>
        </p:nvSpPr>
        <p:spPr>
          <a:xfrm>
            <a:off x="2951382" y="2696324"/>
            <a:ext cx="57354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b="1" dirty="0">
                <a:solidFill>
                  <a:srgbClr val="005A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Next</a:t>
            </a:r>
          </a:p>
        </p:txBody>
      </p:sp>
      <p:cxnSp>
        <p:nvCxnSpPr>
          <p:cNvPr id="29" name="Gerade Verbindung 3">
            <a:extLst>
              <a:ext uri="{FF2B5EF4-FFF2-40B4-BE49-F238E27FC236}">
                <a16:creationId xmlns:a16="http://schemas.microsoft.com/office/drawing/2014/main" id="{75D556D4-FC55-5244-9AFA-9CD50DC1F9DC}"/>
              </a:ext>
            </a:extLst>
          </p:cNvPr>
          <p:cNvCxnSpPr/>
          <p:nvPr/>
        </p:nvCxnSpPr>
        <p:spPr>
          <a:xfrm>
            <a:off x="2931813" y="818535"/>
            <a:ext cx="0" cy="3479145"/>
          </a:xfrm>
          <a:prstGeom prst="line">
            <a:avLst/>
          </a:prstGeom>
          <a:ln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E9A25956-A6D4-43A6-906A-0ABCB0AEC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82" y="3210766"/>
            <a:ext cx="3493015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8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fik 110">
            <a:extLst>
              <a:ext uri="{FF2B5EF4-FFF2-40B4-BE49-F238E27FC236}">
                <a16:creationId xmlns:a16="http://schemas.microsoft.com/office/drawing/2014/main" id="{CD2AD77D-4DE0-5648-9F49-6A20BFE84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1" y="4004170"/>
            <a:ext cx="3535677" cy="2263671"/>
          </a:xfrm>
          <a:prstGeom prst="rect">
            <a:avLst/>
          </a:prstGeom>
        </p:spPr>
      </p:pic>
      <p:sp>
        <p:nvSpPr>
          <p:cNvPr id="113" name="Rechteck 112">
            <a:extLst>
              <a:ext uri="{FF2B5EF4-FFF2-40B4-BE49-F238E27FC236}">
                <a16:creationId xmlns:a16="http://schemas.microsoft.com/office/drawing/2014/main" id="{4F450628-8964-EE48-BE8A-355F4E371DFD}"/>
              </a:ext>
            </a:extLst>
          </p:cNvPr>
          <p:cNvSpPr/>
          <p:nvPr/>
        </p:nvSpPr>
        <p:spPr>
          <a:xfrm flipH="1">
            <a:off x="5646419" y="953965"/>
            <a:ext cx="45719" cy="4950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Oval 2">
            <a:extLst>
              <a:ext uri="{FF2B5EF4-FFF2-40B4-BE49-F238E27FC236}">
                <a16:creationId xmlns:a16="http://schemas.microsoft.com/office/drawing/2014/main" id="{0AE707AF-59F7-8845-A4C3-F569B5753341}"/>
              </a:ext>
            </a:extLst>
          </p:cNvPr>
          <p:cNvSpPr/>
          <p:nvPr/>
        </p:nvSpPr>
        <p:spPr>
          <a:xfrm>
            <a:off x="6262086" y="3848875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Oval 6">
            <a:extLst>
              <a:ext uri="{FF2B5EF4-FFF2-40B4-BE49-F238E27FC236}">
                <a16:creationId xmlns:a16="http://schemas.microsoft.com/office/drawing/2014/main" id="{E537AA45-A00E-0749-907F-37A384F8F5F5}"/>
              </a:ext>
            </a:extLst>
          </p:cNvPr>
          <p:cNvSpPr/>
          <p:nvPr/>
        </p:nvSpPr>
        <p:spPr>
          <a:xfrm>
            <a:off x="6259284" y="5464677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4CF74098-941C-CE4C-AB20-6C42A64A5D98}"/>
              </a:ext>
            </a:extLst>
          </p:cNvPr>
          <p:cNvSpPr txBox="1"/>
          <p:nvPr/>
        </p:nvSpPr>
        <p:spPr>
          <a:xfrm>
            <a:off x="6185807" y="3994408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OPEN</a:t>
            </a:r>
          </a:p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  <a:endParaRPr lang="de-DE" sz="1200" b="0" i="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C5C679D0-E505-8C45-BAEB-D92DB5C703BA}"/>
              </a:ext>
            </a:extLst>
          </p:cNvPr>
          <p:cNvSpPr txBox="1"/>
          <p:nvPr/>
        </p:nvSpPr>
        <p:spPr>
          <a:xfrm>
            <a:off x="6185177" y="5600495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</a:p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CENTER</a:t>
            </a:r>
            <a:endParaRPr lang="de-DE" sz="1200" b="0" i="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0" name="Gerade Verbindung 15">
            <a:extLst>
              <a:ext uri="{FF2B5EF4-FFF2-40B4-BE49-F238E27FC236}">
                <a16:creationId xmlns:a16="http://schemas.microsoft.com/office/drawing/2014/main" id="{5F05F62E-5109-B14B-94F1-7B09D8A03B90}"/>
              </a:ext>
            </a:extLst>
          </p:cNvPr>
          <p:cNvCxnSpPr>
            <a:cxnSpLocks/>
          </p:cNvCxnSpPr>
          <p:nvPr/>
        </p:nvCxnSpPr>
        <p:spPr>
          <a:xfrm>
            <a:off x="2506806" y="3018736"/>
            <a:ext cx="448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21">
            <a:extLst>
              <a:ext uri="{FF2B5EF4-FFF2-40B4-BE49-F238E27FC236}">
                <a16:creationId xmlns:a16="http://schemas.microsoft.com/office/drawing/2014/main" id="{73AB472C-586B-F540-8E6D-DBC287C9183E}"/>
              </a:ext>
            </a:extLst>
          </p:cNvPr>
          <p:cNvCxnSpPr>
            <a:cxnSpLocks/>
          </p:cNvCxnSpPr>
          <p:nvPr/>
        </p:nvCxnSpPr>
        <p:spPr>
          <a:xfrm>
            <a:off x="5232400" y="3409950"/>
            <a:ext cx="371187" cy="0"/>
          </a:xfrm>
          <a:prstGeom prst="line">
            <a:avLst/>
          </a:prstGeom>
          <a:ln w="38100">
            <a:solidFill>
              <a:srgbClr val="037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hteck 123">
            <a:extLst>
              <a:ext uri="{FF2B5EF4-FFF2-40B4-BE49-F238E27FC236}">
                <a16:creationId xmlns:a16="http://schemas.microsoft.com/office/drawing/2014/main" id="{603D1350-48EF-DF4E-8F5B-9C959E26A156}"/>
              </a:ext>
            </a:extLst>
          </p:cNvPr>
          <p:cNvSpPr/>
          <p:nvPr/>
        </p:nvSpPr>
        <p:spPr>
          <a:xfrm flipH="1">
            <a:off x="5599985" y="954881"/>
            <a:ext cx="45736" cy="4950000"/>
          </a:xfrm>
          <a:prstGeom prst="rect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5" name="Gerade Verbindung 26">
            <a:extLst>
              <a:ext uri="{FF2B5EF4-FFF2-40B4-BE49-F238E27FC236}">
                <a16:creationId xmlns:a16="http://schemas.microsoft.com/office/drawing/2014/main" id="{0DDE8FCA-EF59-924B-A317-6F24F1533A7B}"/>
              </a:ext>
            </a:extLst>
          </p:cNvPr>
          <p:cNvCxnSpPr>
            <a:cxnSpLocks/>
            <a:endCxn id="132" idx="3"/>
          </p:cNvCxnSpPr>
          <p:nvPr/>
        </p:nvCxnSpPr>
        <p:spPr>
          <a:xfrm>
            <a:off x="5669278" y="2547745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Grafik 12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31EA42DD-F81D-C746-9C0A-5DC6B3C351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782" y="1051656"/>
            <a:ext cx="1815641" cy="2992177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EEB5102B-1391-FE49-89D9-B4F6B82193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660" y="925026"/>
            <a:ext cx="1536122" cy="1664132"/>
          </a:xfrm>
          <a:prstGeom prst="rect">
            <a:avLst/>
          </a:prstGeom>
        </p:spPr>
      </p:pic>
      <p:pic>
        <p:nvPicPr>
          <p:cNvPr id="130" name="Grafik 129" descr="Ein Bild, das Text, Elektronik, Screenshot, Anzeige enthält.&#10;&#10;Automatisch generierte Beschreibung">
            <a:extLst>
              <a:ext uri="{FF2B5EF4-FFF2-40B4-BE49-F238E27FC236}">
                <a16:creationId xmlns:a16="http://schemas.microsoft.com/office/drawing/2014/main" id="{03E557DA-96B7-374E-BBBB-6DEFD1BC28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213" y="2471379"/>
            <a:ext cx="2251093" cy="1429657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7FA88595-9C9B-254C-8A96-4E108649F1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137" y="854155"/>
            <a:ext cx="2092926" cy="2716818"/>
          </a:xfrm>
          <a:prstGeom prst="rect">
            <a:avLst/>
          </a:prstGeom>
        </p:spPr>
      </p:pic>
      <p:sp>
        <p:nvSpPr>
          <p:cNvPr id="132" name="Dreieck 36">
            <a:extLst>
              <a:ext uri="{FF2B5EF4-FFF2-40B4-BE49-F238E27FC236}">
                <a16:creationId xmlns:a16="http://schemas.microsoft.com/office/drawing/2014/main" id="{F4AB365C-FCD7-794D-91F5-0035764701DF}"/>
              </a:ext>
            </a:extLst>
          </p:cNvPr>
          <p:cNvSpPr/>
          <p:nvPr/>
        </p:nvSpPr>
        <p:spPr>
          <a:xfrm rot="5400000">
            <a:off x="5860876" y="2459208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3" name="Gerade Verbindung 38">
            <a:extLst>
              <a:ext uri="{FF2B5EF4-FFF2-40B4-BE49-F238E27FC236}">
                <a16:creationId xmlns:a16="http://schemas.microsoft.com/office/drawing/2014/main" id="{21D7667E-4FB3-C84B-BD41-D87C268B8D99}"/>
              </a:ext>
            </a:extLst>
          </p:cNvPr>
          <p:cNvCxnSpPr>
            <a:cxnSpLocks/>
            <a:endCxn id="134" idx="3"/>
          </p:cNvCxnSpPr>
          <p:nvPr/>
        </p:nvCxnSpPr>
        <p:spPr>
          <a:xfrm>
            <a:off x="5669277" y="2294304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Dreieck 39">
            <a:extLst>
              <a:ext uri="{FF2B5EF4-FFF2-40B4-BE49-F238E27FC236}">
                <a16:creationId xmlns:a16="http://schemas.microsoft.com/office/drawing/2014/main" id="{DF138C93-4156-114D-A6E0-A910D21065CB}"/>
              </a:ext>
            </a:extLst>
          </p:cNvPr>
          <p:cNvSpPr/>
          <p:nvPr/>
        </p:nvSpPr>
        <p:spPr>
          <a:xfrm rot="5400000">
            <a:off x="5860875" y="2205767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5" name="Gerade Verbindung 40">
            <a:extLst>
              <a:ext uri="{FF2B5EF4-FFF2-40B4-BE49-F238E27FC236}">
                <a16:creationId xmlns:a16="http://schemas.microsoft.com/office/drawing/2014/main" id="{C544B742-EC39-2E48-8586-C83C812DE498}"/>
              </a:ext>
            </a:extLst>
          </p:cNvPr>
          <p:cNvCxnSpPr>
            <a:cxnSpLocks/>
            <a:endCxn id="136" idx="3"/>
          </p:cNvCxnSpPr>
          <p:nvPr/>
        </p:nvCxnSpPr>
        <p:spPr>
          <a:xfrm>
            <a:off x="5669276" y="2036276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Dreieck 41">
            <a:extLst>
              <a:ext uri="{FF2B5EF4-FFF2-40B4-BE49-F238E27FC236}">
                <a16:creationId xmlns:a16="http://schemas.microsoft.com/office/drawing/2014/main" id="{1864A8FE-6683-7F49-BB7F-BE44307DB6D9}"/>
              </a:ext>
            </a:extLst>
          </p:cNvPr>
          <p:cNvSpPr/>
          <p:nvPr/>
        </p:nvSpPr>
        <p:spPr>
          <a:xfrm rot="5400000">
            <a:off x="5860874" y="1947739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7" name="Gerade Verbindung 42">
            <a:extLst>
              <a:ext uri="{FF2B5EF4-FFF2-40B4-BE49-F238E27FC236}">
                <a16:creationId xmlns:a16="http://schemas.microsoft.com/office/drawing/2014/main" id="{F5D37DB7-92BF-8842-AA91-CC2E437529E4}"/>
              </a:ext>
            </a:extLst>
          </p:cNvPr>
          <p:cNvCxnSpPr>
            <a:cxnSpLocks/>
            <a:endCxn id="138" idx="3"/>
          </p:cNvCxnSpPr>
          <p:nvPr/>
        </p:nvCxnSpPr>
        <p:spPr>
          <a:xfrm>
            <a:off x="5672452" y="1766781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Dreieck 43">
            <a:extLst>
              <a:ext uri="{FF2B5EF4-FFF2-40B4-BE49-F238E27FC236}">
                <a16:creationId xmlns:a16="http://schemas.microsoft.com/office/drawing/2014/main" id="{8B03D78A-4573-8D45-93E9-1AF645897EBF}"/>
              </a:ext>
            </a:extLst>
          </p:cNvPr>
          <p:cNvSpPr/>
          <p:nvPr/>
        </p:nvSpPr>
        <p:spPr>
          <a:xfrm rot="5400000">
            <a:off x="5864050" y="1678244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9" name="Gerade Verbindung 44">
            <a:extLst>
              <a:ext uri="{FF2B5EF4-FFF2-40B4-BE49-F238E27FC236}">
                <a16:creationId xmlns:a16="http://schemas.microsoft.com/office/drawing/2014/main" id="{2008E349-C120-0D42-A562-F86D0D7B2824}"/>
              </a:ext>
            </a:extLst>
          </p:cNvPr>
          <p:cNvCxnSpPr>
            <a:cxnSpLocks/>
            <a:endCxn id="140" idx="3"/>
          </p:cNvCxnSpPr>
          <p:nvPr/>
        </p:nvCxnSpPr>
        <p:spPr>
          <a:xfrm>
            <a:off x="5686771" y="5011378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Dreieck 45">
            <a:extLst>
              <a:ext uri="{FF2B5EF4-FFF2-40B4-BE49-F238E27FC236}">
                <a16:creationId xmlns:a16="http://schemas.microsoft.com/office/drawing/2014/main" id="{0AAC3406-41F6-1E41-9E06-8DE17D5704D7}"/>
              </a:ext>
            </a:extLst>
          </p:cNvPr>
          <p:cNvSpPr/>
          <p:nvPr/>
        </p:nvSpPr>
        <p:spPr>
          <a:xfrm rot="5400000">
            <a:off x="5878369" y="4922841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1" name="Gerade Verbindung 46">
            <a:extLst>
              <a:ext uri="{FF2B5EF4-FFF2-40B4-BE49-F238E27FC236}">
                <a16:creationId xmlns:a16="http://schemas.microsoft.com/office/drawing/2014/main" id="{5F1AE48F-3B81-D54E-A898-F14C3413157F}"/>
              </a:ext>
            </a:extLst>
          </p:cNvPr>
          <p:cNvCxnSpPr>
            <a:cxnSpLocks/>
            <a:endCxn id="142" idx="3"/>
          </p:cNvCxnSpPr>
          <p:nvPr/>
        </p:nvCxnSpPr>
        <p:spPr>
          <a:xfrm>
            <a:off x="5682811" y="4358296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Dreieck 47">
            <a:extLst>
              <a:ext uri="{FF2B5EF4-FFF2-40B4-BE49-F238E27FC236}">
                <a16:creationId xmlns:a16="http://schemas.microsoft.com/office/drawing/2014/main" id="{10F475EB-AEA6-C148-A2CC-1CE0A312776B}"/>
              </a:ext>
            </a:extLst>
          </p:cNvPr>
          <p:cNvSpPr/>
          <p:nvPr/>
        </p:nvSpPr>
        <p:spPr>
          <a:xfrm rot="5400000">
            <a:off x="5874409" y="4269759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3" name="Gerade Verbindung 48">
            <a:extLst>
              <a:ext uri="{FF2B5EF4-FFF2-40B4-BE49-F238E27FC236}">
                <a16:creationId xmlns:a16="http://schemas.microsoft.com/office/drawing/2014/main" id="{4E85963E-C882-3142-9CBC-97497A8EF5E0}"/>
              </a:ext>
            </a:extLst>
          </p:cNvPr>
          <p:cNvCxnSpPr>
            <a:cxnSpLocks/>
            <a:endCxn id="144" idx="3"/>
          </p:cNvCxnSpPr>
          <p:nvPr/>
        </p:nvCxnSpPr>
        <p:spPr>
          <a:xfrm>
            <a:off x="5669276" y="5721980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Dreieck 49">
            <a:extLst>
              <a:ext uri="{FF2B5EF4-FFF2-40B4-BE49-F238E27FC236}">
                <a16:creationId xmlns:a16="http://schemas.microsoft.com/office/drawing/2014/main" id="{B6BEBF84-F4E5-264E-9DB1-D616784F11B7}"/>
              </a:ext>
            </a:extLst>
          </p:cNvPr>
          <p:cNvSpPr/>
          <p:nvPr/>
        </p:nvSpPr>
        <p:spPr>
          <a:xfrm rot="5400000">
            <a:off x="5860874" y="5633443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0C4B693-9D22-E146-8806-AC2FC9C934FF}"/>
              </a:ext>
            </a:extLst>
          </p:cNvPr>
          <p:cNvSpPr/>
          <p:nvPr/>
        </p:nvSpPr>
        <p:spPr>
          <a:xfrm>
            <a:off x="459377" y="4546779"/>
            <a:ext cx="1954670" cy="3868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AAAC762-FD9A-0D4B-B975-ABE15347AE07}"/>
              </a:ext>
            </a:extLst>
          </p:cNvPr>
          <p:cNvSpPr txBox="1"/>
          <p:nvPr/>
        </p:nvSpPr>
        <p:spPr>
          <a:xfrm>
            <a:off x="443934" y="4608958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EXTERNE DATEN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1" name="Gerade Verbindung 9">
            <a:extLst>
              <a:ext uri="{FF2B5EF4-FFF2-40B4-BE49-F238E27FC236}">
                <a16:creationId xmlns:a16="http://schemas.microsoft.com/office/drawing/2014/main" id="{E3EE49BF-5FF3-2544-8C86-11F4B07B423B}"/>
              </a:ext>
            </a:extLst>
          </p:cNvPr>
          <p:cNvCxnSpPr>
            <a:cxnSpLocks/>
          </p:cNvCxnSpPr>
          <p:nvPr/>
        </p:nvCxnSpPr>
        <p:spPr>
          <a:xfrm>
            <a:off x="2558562" y="3018736"/>
            <a:ext cx="448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98B8A43B-F255-C644-8019-C095EC69F70F}"/>
              </a:ext>
            </a:extLst>
          </p:cNvPr>
          <p:cNvSpPr txBox="1"/>
          <p:nvPr/>
        </p:nvSpPr>
        <p:spPr>
          <a:xfrm>
            <a:off x="440966" y="3322117"/>
            <a:ext cx="23641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0375C9"/>
              </a:buClr>
              <a:buFont typeface="Wingdings" pitchFamily="2" charset="2"/>
              <a:buNone/>
            </a:pPr>
            <a:r>
              <a:rPr lang="de-DE" sz="1400" b="0" i="0" dirty="0"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Qualität und Aktualität geht dabei nur über eine einzige Datenquelle – komplett auf Open Source Basis.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48A2BB49-BB5F-BA15-849B-DBEC04636BA5}"/>
              </a:ext>
            </a:extLst>
          </p:cNvPr>
          <p:cNvSpPr/>
          <p:nvPr/>
        </p:nvSpPr>
        <p:spPr>
          <a:xfrm>
            <a:off x="456020" y="4988751"/>
            <a:ext cx="1954670" cy="3868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F0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FEB7D74-B5C2-D1A5-FCBA-311130A53CDA}"/>
              </a:ext>
            </a:extLst>
          </p:cNvPr>
          <p:cNvSpPr txBox="1"/>
          <p:nvPr/>
        </p:nvSpPr>
        <p:spPr>
          <a:xfrm>
            <a:off x="440577" y="5050930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SOLINGEN LIEFERT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2CEFD71F-9399-8D7F-D325-062D8265D68B}"/>
              </a:ext>
            </a:extLst>
          </p:cNvPr>
          <p:cNvSpPr/>
          <p:nvPr/>
        </p:nvSpPr>
        <p:spPr>
          <a:xfrm>
            <a:off x="456020" y="5871434"/>
            <a:ext cx="1954670" cy="3868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E80EE7E-F1B5-7CA9-740C-0A30EAF73D19}"/>
              </a:ext>
            </a:extLst>
          </p:cNvPr>
          <p:cNvSpPr txBox="1"/>
          <p:nvPr/>
        </p:nvSpPr>
        <p:spPr>
          <a:xfrm>
            <a:off x="448870" y="5948254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OPEN VRR, FREIFUNK,...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9813A0DE-DF71-3FD8-BA37-FDCABE6C1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213" y="4891383"/>
            <a:ext cx="599209" cy="59920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67B578B-206C-3707-3F8D-56585EA476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355" y="208280"/>
            <a:ext cx="4161408" cy="6858000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2CEFD71F-9399-8D7F-D325-062D8265D68B}"/>
              </a:ext>
            </a:extLst>
          </p:cNvPr>
          <p:cNvSpPr/>
          <p:nvPr/>
        </p:nvSpPr>
        <p:spPr>
          <a:xfrm>
            <a:off x="455755" y="5432363"/>
            <a:ext cx="1954670" cy="386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0E80EE7E-F1B5-7CA9-740C-0A30EAF73D19}"/>
              </a:ext>
            </a:extLst>
          </p:cNvPr>
          <p:cNvSpPr txBox="1"/>
          <p:nvPr/>
        </p:nvSpPr>
        <p:spPr>
          <a:xfrm>
            <a:off x="435409" y="5490133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RATSPORTAL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04351"/>
            <a:ext cx="1999284" cy="727488"/>
          </a:xfrm>
          <a:prstGeom prst="rect">
            <a:avLst/>
          </a:prstGeom>
        </p:spPr>
      </p:pic>
      <p:sp>
        <p:nvSpPr>
          <p:cNvPr id="43" name="Oval 2">
            <a:extLst>
              <a:ext uri="{FF2B5EF4-FFF2-40B4-BE49-F238E27FC236}">
                <a16:creationId xmlns:a16="http://schemas.microsoft.com/office/drawing/2014/main" id="{0AE707AF-59F7-8845-A4C3-F569B5753341}"/>
              </a:ext>
            </a:extLst>
          </p:cNvPr>
          <p:cNvSpPr/>
          <p:nvPr/>
        </p:nvSpPr>
        <p:spPr>
          <a:xfrm>
            <a:off x="6261583" y="4644893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C5C679D0-E505-8C45-BAEB-D92DB5C703BA}"/>
              </a:ext>
            </a:extLst>
          </p:cNvPr>
          <p:cNvSpPr txBox="1"/>
          <p:nvPr/>
        </p:nvSpPr>
        <p:spPr>
          <a:xfrm>
            <a:off x="6184933" y="4740209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Internes Dashboard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7" y="854155"/>
            <a:ext cx="2234089" cy="656993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67" y="2108992"/>
            <a:ext cx="670193" cy="243866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39" y="769378"/>
            <a:ext cx="867465" cy="279331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48" y="3511583"/>
            <a:ext cx="873161" cy="281165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67" y="3767521"/>
            <a:ext cx="766036" cy="27874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93" y="5789102"/>
            <a:ext cx="877551" cy="29989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6306" y="4101840"/>
            <a:ext cx="2030523" cy="1388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0" y="5432363"/>
            <a:ext cx="813353" cy="2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4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1CA5CBB-44E5-8D84-803E-F8141E49E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7" y="854155"/>
            <a:ext cx="2234089" cy="656993"/>
          </a:xfrm>
          <a:prstGeom prst="rect">
            <a:avLst/>
          </a:prstGeom>
        </p:spPr>
      </p:pic>
      <p:pic>
        <p:nvPicPr>
          <p:cNvPr id="77" name="Grafik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306" y="4101840"/>
            <a:ext cx="2030523" cy="1388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CD2AD77D-4DE0-5648-9F49-6A20BFE844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857" y="4043833"/>
            <a:ext cx="3535677" cy="2263671"/>
          </a:xfrm>
          <a:prstGeom prst="rect">
            <a:avLst/>
          </a:prstGeom>
        </p:spPr>
      </p:pic>
      <p:sp>
        <p:nvSpPr>
          <p:cNvPr id="113" name="Rechteck 112">
            <a:extLst>
              <a:ext uri="{FF2B5EF4-FFF2-40B4-BE49-F238E27FC236}">
                <a16:creationId xmlns:a16="http://schemas.microsoft.com/office/drawing/2014/main" id="{4F450628-8964-EE48-BE8A-355F4E371DFD}"/>
              </a:ext>
            </a:extLst>
          </p:cNvPr>
          <p:cNvSpPr/>
          <p:nvPr/>
        </p:nvSpPr>
        <p:spPr>
          <a:xfrm flipH="1">
            <a:off x="5646419" y="953965"/>
            <a:ext cx="45719" cy="4950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Oval 2">
            <a:extLst>
              <a:ext uri="{FF2B5EF4-FFF2-40B4-BE49-F238E27FC236}">
                <a16:creationId xmlns:a16="http://schemas.microsoft.com/office/drawing/2014/main" id="{0AE707AF-59F7-8845-A4C3-F569B5753341}"/>
              </a:ext>
            </a:extLst>
          </p:cNvPr>
          <p:cNvSpPr/>
          <p:nvPr/>
        </p:nvSpPr>
        <p:spPr>
          <a:xfrm>
            <a:off x="6262086" y="3848875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Oval 6">
            <a:extLst>
              <a:ext uri="{FF2B5EF4-FFF2-40B4-BE49-F238E27FC236}">
                <a16:creationId xmlns:a16="http://schemas.microsoft.com/office/drawing/2014/main" id="{E537AA45-A00E-0749-907F-37A384F8F5F5}"/>
              </a:ext>
            </a:extLst>
          </p:cNvPr>
          <p:cNvSpPr/>
          <p:nvPr/>
        </p:nvSpPr>
        <p:spPr>
          <a:xfrm>
            <a:off x="6259284" y="5464677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4CF74098-941C-CE4C-AB20-6C42A64A5D98}"/>
              </a:ext>
            </a:extLst>
          </p:cNvPr>
          <p:cNvSpPr txBox="1"/>
          <p:nvPr/>
        </p:nvSpPr>
        <p:spPr>
          <a:xfrm>
            <a:off x="6178123" y="3955988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OPEN</a:t>
            </a:r>
          </a:p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  <a:endParaRPr lang="de-DE" sz="1200" b="0" i="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C5C679D0-E505-8C45-BAEB-D92DB5C703BA}"/>
              </a:ext>
            </a:extLst>
          </p:cNvPr>
          <p:cNvSpPr txBox="1"/>
          <p:nvPr/>
        </p:nvSpPr>
        <p:spPr>
          <a:xfrm>
            <a:off x="6177493" y="5569759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</a:p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CENTER</a:t>
            </a:r>
            <a:endParaRPr lang="de-DE" sz="1200" b="0" i="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0" name="Gerade Verbindung 15">
            <a:extLst>
              <a:ext uri="{FF2B5EF4-FFF2-40B4-BE49-F238E27FC236}">
                <a16:creationId xmlns:a16="http://schemas.microsoft.com/office/drawing/2014/main" id="{5F05F62E-5109-B14B-94F1-7B09D8A03B90}"/>
              </a:ext>
            </a:extLst>
          </p:cNvPr>
          <p:cNvCxnSpPr>
            <a:cxnSpLocks/>
          </p:cNvCxnSpPr>
          <p:nvPr/>
        </p:nvCxnSpPr>
        <p:spPr>
          <a:xfrm>
            <a:off x="2506806" y="3018736"/>
            <a:ext cx="448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21">
            <a:extLst>
              <a:ext uri="{FF2B5EF4-FFF2-40B4-BE49-F238E27FC236}">
                <a16:creationId xmlns:a16="http://schemas.microsoft.com/office/drawing/2014/main" id="{73AB472C-586B-F540-8E6D-DBC287C9183E}"/>
              </a:ext>
            </a:extLst>
          </p:cNvPr>
          <p:cNvCxnSpPr>
            <a:cxnSpLocks/>
          </p:cNvCxnSpPr>
          <p:nvPr/>
        </p:nvCxnSpPr>
        <p:spPr>
          <a:xfrm>
            <a:off x="5232400" y="3409950"/>
            <a:ext cx="371187" cy="0"/>
          </a:xfrm>
          <a:prstGeom prst="line">
            <a:avLst/>
          </a:prstGeom>
          <a:ln w="38100">
            <a:solidFill>
              <a:srgbClr val="037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hteck 123">
            <a:extLst>
              <a:ext uri="{FF2B5EF4-FFF2-40B4-BE49-F238E27FC236}">
                <a16:creationId xmlns:a16="http://schemas.microsoft.com/office/drawing/2014/main" id="{603D1350-48EF-DF4E-8F5B-9C959E26A156}"/>
              </a:ext>
            </a:extLst>
          </p:cNvPr>
          <p:cNvSpPr/>
          <p:nvPr/>
        </p:nvSpPr>
        <p:spPr>
          <a:xfrm flipH="1">
            <a:off x="5599985" y="954881"/>
            <a:ext cx="45736" cy="4950000"/>
          </a:xfrm>
          <a:prstGeom prst="rect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5" name="Gerade Verbindung 26">
            <a:extLst>
              <a:ext uri="{FF2B5EF4-FFF2-40B4-BE49-F238E27FC236}">
                <a16:creationId xmlns:a16="http://schemas.microsoft.com/office/drawing/2014/main" id="{0DDE8FCA-EF59-924B-A317-6F24F1533A7B}"/>
              </a:ext>
            </a:extLst>
          </p:cNvPr>
          <p:cNvCxnSpPr>
            <a:cxnSpLocks/>
            <a:endCxn id="132" idx="3"/>
          </p:cNvCxnSpPr>
          <p:nvPr/>
        </p:nvCxnSpPr>
        <p:spPr>
          <a:xfrm>
            <a:off x="5669278" y="2547745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Grafik 12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31EA42DD-F81D-C746-9C0A-5DC6B3C351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782" y="1051656"/>
            <a:ext cx="1815641" cy="2992177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EEB5102B-1391-FE49-89D9-B4F6B82193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660" y="925026"/>
            <a:ext cx="1536122" cy="1664132"/>
          </a:xfrm>
          <a:prstGeom prst="rect">
            <a:avLst/>
          </a:prstGeom>
        </p:spPr>
      </p:pic>
      <p:pic>
        <p:nvPicPr>
          <p:cNvPr id="130" name="Grafik 129" descr="Ein Bild, das Text, Elektronik, Screenshot, Anzeige enthält.&#10;&#10;Automatisch generierte Beschreibung">
            <a:extLst>
              <a:ext uri="{FF2B5EF4-FFF2-40B4-BE49-F238E27FC236}">
                <a16:creationId xmlns:a16="http://schemas.microsoft.com/office/drawing/2014/main" id="{03E557DA-96B7-374E-BBBB-6DEFD1BC28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213" y="2471379"/>
            <a:ext cx="2251093" cy="1429657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7FA88595-9C9B-254C-8A96-4E108649F1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137" y="854155"/>
            <a:ext cx="2092926" cy="2716818"/>
          </a:xfrm>
          <a:prstGeom prst="rect">
            <a:avLst/>
          </a:prstGeom>
        </p:spPr>
      </p:pic>
      <p:sp>
        <p:nvSpPr>
          <p:cNvPr id="132" name="Dreieck 36">
            <a:extLst>
              <a:ext uri="{FF2B5EF4-FFF2-40B4-BE49-F238E27FC236}">
                <a16:creationId xmlns:a16="http://schemas.microsoft.com/office/drawing/2014/main" id="{F4AB365C-FCD7-794D-91F5-0035764701DF}"/>
              </a:ext>
            </a:extLst>
          </p:cNvPr>
          <p:cNvSpPr/>
          <p:nvPr/>
        </p:nvSpPr>
        <p:spPr>
          <a:xfrm rot="5400000">
            <a:off x="5860876" y="2459208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3" name="Gerade Verbindung 38">
            <a:extLst>
              <a:ext uri="{FF2B5EF4-FFF2-40B4-BE49-F238E27FC236}">
                <a16:creationId xmlns:a16="http://schemas.microsoft.com/office/drawing/2014/main" id="{21D7667E-4FB3-C84B-BD41-D87C268B8D99}"/>
              </a:ext>
            </a:extLst>
          </p:cNvPr>
          <p:cNvCxnSpPr>
            <a:cxnSpLocks/>
            <a:endCxn id="134" idx="3"/>
          </p:cNvCxnSpPr>
          <p:nvPr/>
        </p:nvCxnSpPr>
        <p:spPr>
          <a:xfrm>
            <a:off x="5669277" y="2294304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Dreieck 39">
            <a:extLst>
              <a:ext uri="{FF2B5EF4-FFF2-40B4-BE49-F238E27FC236}">
                <a16:creationId xmlns:a16="http://schemas.microsoft.com/office/drawing/2014/main" id="{DF138C93-4156-114D-A6E0-A910D21065CB}"/>
              </a:ext>
            </a:extLst>
          </p:cNvPr>
          <p:cNvSpPr/>
          <p:nvPr/>
        </p:nvSpPr>
        <p:spPr>
          <a:xfrm rot="5400000">
            <a:off x="5860875" y="2205767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5" name="Gerade Verbindung 40">
            <a:extLst>
              <a:ext uri="{FF2B5EF4-FFF2-40B4-BE49-F238E27FC236}">
                <a16:creationId xmlns:a16="http://schemas.microsoft.com/office/drawing/2014/main" id="{C544B742-EC39-2E48-8586-C83C812DE498}"/>
              </a:ext>
            </a:extLst>
          </p:cNvPr>
          <p:cNvCxnSpPr>
            <a:cxnSpLocks/>
            <a:endCxn id="136" idx="3"/>
          </p:cNvCxnSpPr>
          <p:nvPr/>
        </p:nvCxnSpPr>
        <p:spPr>
          <a:xfrm>
            <a:off x="5669276" y="2036276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Dreieck 41">
            <a:extLst>
              <a:ext uri="{FF2B5EF4-FFF2-40B4-BE49-F238E27FC236}">
                <a16:creationId xmlns:a16="http://schemas.microsoft.com/office/drawing/2014/main" id="{1864A8FE-6683-7F49-BB7F-BE44307DB6D9}"/>
              </a:ext>
            </a:extLst>
          </p:cNvPr>
          <p:cNvSpPr/>
          <p:nvPr/>
        </p:nvSpPr>
        <p:spPr>
          <a:xfrm rot="5400000">
            <a:off x="5860874" y="1947739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7" name="Gerade Verbindung 42">
            <a:extLst>
              <a:ext uri="{FF2B5EF4-FFF2-40B4-BE49-F238E27FC236}">
                <a16:creationId xmlns:a16="http://schemas.microsoft.com/office/drawing/2014/main" id="{F5D37DB7-92BF-8842-AA91-CC2E437529E4}"/>
              </a:ext>
            </a:extLst>
          </p:cNvPr>
          <p:cNvCxnSpPr>
            <a:cxnSpLocks/>
            <a:endCxn id="138" idx="3"/>
          </p:cNvCxnSpPr>
          <p:nvPr/>
        </p:nvCxnSpPr>
        <p:spPr>
          <a:xfrm>
            <a:off x="5672452" y="1766781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Dreieck 43">
            <a:extLst>
              <a:ext uri="{FF2B5EF4-FFF2-40B4-BE49-F238E27FC236}">
                <a16:creationId xmlns:a16="http://schemas.microsoft.com/office/drawing/2014/main" id="{8B03D78A-4573-8D45-93E9-1AF645897EBF}"/>
              </a:ext>
            </a:extLst>
          </p:cNvPr>
          <p:cNvSpPr/>
          <p:nvPr/>
        </p:nvSpPr>
        <p:spPr>
          <a:xfrm rot="5400000">
            <a:off x="5864050" y="1678244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9" name="Gerade Verbindung 44">
            <a:extLst>
              <a:ext uri="{FF2B5EF4-FFF2-40B4-BE49-F238E27FC236}">
                <a16:creationId xmlns:a16="http://schemas.microsoft.com/office/drawing/2014/main" id="{2008E349-C120-0D42-A562-F86D0D7B2824}"/>
              </a:ext>
            </a:extLst>
          </p:cNvPr>
          <p:cNvCxnSpPr>
            <a:cxnSpLocks/>
            <a:endCxn id="140" idx="3"/>
          </p:cNvCxnSpPr>
          <p:nvPr/>
        </p:nvCxnSpPr>
        <p:spPr>
          <a:xfrm>
            <a:off x="5686771" y="5011378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Dreieck 45">
            <a:extLst>
              <a:ext uri="{FF2B5EF4-FFF2-40B4-BE49-F238E27FC236}">
                <a16:creationId xmlns:a16="http://schemas.microsoft.com/office/drawing/2014/main" id="{0AAC3406-41F6-1E41-9E06-8DE17D5704D7}"/>
              </a:ext>
            </a:extLst>
          </p:cNvPr>
          <p:cNvSpPr/>
          <p:nvPr/>
        </p:nvSpPr>
        <p:spPr>
          <a:xfrm rot="5400000">
            <a:off x="5878369" y="4922841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1" name="Gerade Verbindung 46">
            <a:extLst>
              <a:ext uri="{FF2B5EF4-FFF2-40B4-BE49-F238E27FC236}">
                <a16:creationId xmlns:a16="http://schemas.microsoft.com/office/drawing/2014/main" id="{5F1AE48F-3B81-D54E-A898-F14C3413157F}"/>
              </a:ext>
            </a:extLst>
          </p:cNvPr>
          <p:cNvCxnSpPr>
            <a:cxnSpLocks/>
            <a:endCxn id="142" idx="3"/>
          </p:cNvCxnSpPr>
          <p:nvPr/>
        </p:nvCxnSpPr>
        <p:spPr>
          <a:xfrm>
            <a:off x="5682811" y="4358296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Dreieck 47">
            <a:extLst>
              <a:ext uri="{FF2B5EF4-FFF2-40B4-BE49-F238E27FC236}">
                <a16:creationId xmlns:a16="http://schemas.microsoft.com/office/drawing/2014/main" id="{10F475EB-AEA6-C148-A2CC-1CE0A312776B}"/>
              </a:ext>
            </a:extLst>
          </p:cNvPr>
          <p:cNvSpPr/>
          <p:nvPr/>
        </p:nvSpPr>
        <p:spPr>
          <a:xfrm rot="5400000">
            <a:off x="5874409" y="4269759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3" name="Gerade Verbindung 48">
            <a:extLst>
              <a:ext uri="{FF2B5EF4-FFF2-40B4-BE49-F238E27FC236}">
                <a16:creationId xmlns:a16="http://schemas.microsoft.com/office/drawing/2014/main" id="{4E85963E-C882-3142-9CBC-97497A8EF5E0}"/>
              </a:ext>
            </a:extLst>
          </p:cNvPr>
          <p:cNvCxnSpPr>
            <a:cxnSpLocks/>
            <a:endCxn id="144" idx="3"/>
          </p:cNvCxnSpPr>
          <p:nvPr/>
        </p:nvCxnSpPr>
        <p:spPr>
          <a:xfrm>
            <a:off x="5669276" y="5721980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Dreieck 49">
            <a:extLst>
              <a:ext uri="{FF2B5EF4-FFF2-40B4-BE49-F238E27FC236}">
                <a16:creationId xmlns:a16="http://schemas.microsoft.com/office/drawing/2014/main" id="{B6BEBF84-F4E5-264E-9DB1-D616784F11B7}"/>
              </a:ext>
            </a:extLst>
          </p:cNvPr>
          <p:cNvSpPr/>
          <p:nvPr/>
        </p:nvSpPr>
        <p:spPr>
          <a:xfrm rot="5400000">
            <a:off x="5860874" y="5633443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0C4B693-9D22-E146-8806-AC2FC9C934FF}"/>
              </a:ext>
            </a:extLst>
          </p:cNvPr>
          <p:cNvSpPr/>
          <p:nvPr/>
        </p:nvSpPr>
        <p:spPr>
          <a:xfrm>
            <a:off x="459377" y="4546779"/>
            <a:ext cx="1954670" cy="3868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AAAC762-FD9A-0D4B-B975-ABE15347AE07}"/>
              </a:ext>
            </a:extLst>
          </p:cNvPr>
          <p:cNvSpPr txBox="1"/>
          <p:nvPr/>
        </p:nvSpPr>
        <p:spPr>
          <a:xfrm>
            <a:off x="443934" y="4608958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EXTERNE DATEN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1" name="Gerade Verbindung 9">
            <a:extLst>
              <a:ext uri="{FF2B5EF4-FFF2-40B4-BE49-F238E27FC236}">
                <a16:creationId xmlns:a16="http://schemas.microsoft.com/office/drawing/2014/main" id="{E3EE49BF-5FF3-2544-8C86-11F4B07B423B}"/>
              </a:ext>
            </a:extLst>
          </p:cNvPr>
          <p:cNvCxnSpPr>
            <a:cxnSpLocks/>
          </p:cNvCxnSpPr>
          <p:nvPr/>
        </p:nvCxnSpPr>
        <p:spPr>
          <a:xfrm>
            <a:off x="2558562" y="3018736"/>
            <a:ext cx="448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98B8A43B-F255-C644-8019-C095EC69F70F}"/>
              </a:ext>
            </a:extLst>
          </p:cNvPr>
          <p:cNvSpPr txBox="1"/>
          <p:nvPr/>
        </p:nvSpPr>
        <p:spPr>
          <a:xfrm>
            <a:off x="440966" y="3322117"/>
            <a:ext cx="23641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0375C9"/>
              </a:buClr>
              <a:buFont typeface="Wingdings" pitchFamily="2" charset="2"/>
              <a:buNone/>
            </a:pPr>
            <a:r>
              <a:rPr lang="de-DE" sz="1400" b="0" i="0" dirty="0"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Qualität und Aktualität geht dabei nur über eine einzige Datenquelle – komplett auf Open Source Basis.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48A2BB49-BB5F-BA15-849B-DBEC04636BA5}"/>
              </a:ext>
            </a:extLst>
          </p:cNvPr>
          <p:cNvSpPr/>
          <p:nvPr/>
        </p:nvSpPr>
        <p:spPr>
          <a:xfrm>
            <a:off x="456020" y="4988751"/>
            <a:ext cx="1954670" cy="3868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F0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FEB7D74-B5C2-D1A5-FCBA-311130A53CDA}"/>
              </a:ext>
            </a:extLst>
          </p:cNvPr>
          <p:cNvSpPr txBox="1"/>
          <p:nvPr/>
        </p:nvSpPr>
        <p:spPr>
          <a:xfrm>
            <a:off x="440577" y="5050930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SOLINGEN LIEFERT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2CEFD71F-9399-8D7F-D325-062D8265D68B}"/>
              </a:ext>
            </a:extLst>
          </p:cNvPr>
          <p:cNvSpPr/>
          <p:nvPr/>
        </p:nvSpPr>
        <p:spPr>
          <a:xfrm>
            <a:off x="456020" y="5871434"/>
            <a:ext cx="1954670" cy="3868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E80EE7E-F1B5-7CA9-740C-0A30EAF73D19}"/>
              </a:ext>
            </a:extLst>
          </p:cNvPr>
          <p:cNvSpPr txBox="1"/>
          <p:nvPr/>
        </p:nvSpPr>
        <p:spPr>
          <a:xfrm>
            <a:off x="448870" y="5948254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OPEN VRR, FREIFUNK, ETC.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9813A0DE-DF71-3FD8-BA37-FDCABE6C1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8213" y="4891383"/>
            <a:ext cx="599209" cy="59920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67B578B-206C-3707-3F8D-56585EA476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355" y="208280"/>
            <a:ext cx="4161408" cy="6858000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2CEFD71F-9399-8D7F-D325-062D8265D68B}"/>
              </a:ext>
            </a:extLst>
          </p:cNvPr>
          <p:cNvSpPr/>
          <p:nvPr/>
        </p:nvSpPr>
        <p:spPr>
          <a:xfrm>
            <a:off x="455755" y="5432363"/>
            <a:ext cx="1954670" cy="386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0E80EE7E-F1B5-7CA9-740C-0A30EAF73D19}"/>
              </a:ext>
            </a:extLst>
          </p:cNvPr>
          <p:cNvSpPr txBox="1"/>
          <p:nvPr/>
        </p:nvSpPr>
        <p:spPr>
          <a:xfrm>
            <a:off x="435409" y="5490133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RATSPORTAL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04351"/>
            <a:ext cx="1999284" cy="727488"/>
          </a:xfrm>
          <a:prstGeom prst="rect">
            <a:avLst/>
          </a:prstGeom>
        </p:spPr>
      </p:pic>
      <p:sp>
        <p:nvSpPr>
          <p:cNvPr id="43" name="Oval 2">
            <a:extLst>
              <a:ext uri="{FF2B5EF4-FFF2-40B4-BE49-F238E27FC236}">
                <a16:creationId xmlns:a16="http://schemas.microsoft.com/office/drawing/2014/main" id="{0AE707AF-59F7-8845-A4C3-F569B5753341}"/>
              </a:ext>
            </a:extLst>
          </p:cNvPr>
          <p:cNvSpPr/>
          <p:nvPr/>
        </p:nvSpPr>
        <p:spPr>
          <a:xfrm>
            <a:off x="6261583" y="4644893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C5C679D0-E505-8C45-BAEB-D92DB5C703BA}"/>
              </a:ext>
            </a:extLst>
          </p:cNvPr>
          <p:cNvSpPr txBox="1"/>
          <p:nvPr/>
        </p:nvSpPr>
        <p:spPr>
          <a:xfrm>
            <a:off x="6184933" y="4740209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Internes Dashboard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175125" y="748937"/>
            <a:ext cx="10667046" cy="56195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4" name="Rechteck 53"/>
          <p:cNvSpPr/>
          <p:nvPr/>
        </p:nvSpPr>
        <p:spPr>
          <a:xfrm>
            <a:off x="10842170" y="1269058"/>
            <a:ext cx="1348279" cy="49338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5" name="Rechteck 54"/>
          <p:cNvSpPr/>
          <p:nvPr/>
        </p:nvSpPr>
        <p:spPr>
          <a:xfrm>
            <a:off x="10842170" y="1083157"/>
            <a:ext cx="186151" cy="18590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6" name="Rechteck 55"/>
          <p:cNvSpPr/>
          <p:nvPr/>
        </p:nvSpPr>
        <p:spPr>
          <a:xfrm>
            <a:off x="2225025" y="2438265"/>
            <a:ext cx="1414995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Masterportal</a:t>
            </a:r>
          </a:p>
        </p:txBody>
      </p:sp>
      <p:sp>
        <p:nvSpPr>
          <p:cNvPr id="57" name="Rechteck 56"/>
          <p:cNvSpPr/>
          <p:nvPr/>
        </p:nvSpPr>
        <p:spPr>
          <a:xfrm>
            <a:off x="4866003" y="2420882"/>
            <a:ext cx="1424688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FROST</a:t>
            </a:r>
          </a:p>
        </p:txBody>
      </p:sp>
      <p:sp>
        <p:nvSpPr>
          <p:cNvPr id="58" name="Rechteck 57"/>
          <p:cNvSpPr/>
          <p:nvPr/>
        </p:nvSpPr>
        <p:spPr>
          <a:xfrm>
            <a:off x="4869020" y="3685362"/>
            <a:ext cx="1414995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Liferay</a:t>
            </a:r>
            <a:endParaRPr lang="de-DE" sz="1400" dirty="0"/>
          </a:p>
        </p:txBody>
      </p:sp>
      <p:sp>
        <p:nvSpPr>
          <p:cNvPr id="59" name="Rechteck 58"/>
          <p:cNvSpPr/>
          <p:nvPr/>
        </p:nvSpPr>
        <p:spPr>
          <a:xfrm>
            <a:off x="2200945" y="3678333"/>
            <a:ext cx="1414995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Strapi</a:t>
            </a:r>
            <a:endParaRPr lang="de-DE" sz="1400" dirty="0"/>
          </a:p>
        </p:txBody>
      </p:sp>
      <p:sp>
        <p:nvSpPr>
          <p:cNvPr id="60" name="Rechteck 59"/>
          <p:cNvSpPr/>
          <p:nvPr/>
        </p:nvSpPr>
        <p:spPr>
          <a:xfrm>
            <a:off x="4931898" y="3088972"/>
            <a:ext cx="1414995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Parse</a:t>
            </a:r>
          </a:p>
        </p:txBody>
      </p:sp>
      <p:sp>
        <p:nvSpPr>
          <p:cNvPr id="61" name="Rechteck 60"/>
          <p:cNvSpPr/>
          <p:nvPr/>
        </p:nvSpPr>
        <p:spPr>
          <a:xfrm>
            <a:off x="6661740" y="1693338"/>
            <a:ext cx="1108471" cy="721167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Open </a:t>
            </a:r>
          </a:p>
          <a:p>
            <a:pPr algn="ctr"/>
            <a:r>
              <a:rPr lang="de-DE" sz="1400" dirty="0"/>
              <a:t>SmartCity</a:t>
            </a:r>
          </a:p>
          <a:p>
            <a:pPr algn="ctr"/>
            <a:r>
              <a:rPr lang="de-DE" sz="1400" dirty="0"/>
              <a:t>Screen</a:t>
            </a:r>
          </a:p>
        </p:txBody>
      </p:sp>
      <p:sp>
        <p:nvSpPr>
          <p:cNvPr id="62" name="Rechteck 61"/>
          <p:cNvSpPr/>
          <p:nvPr/>
        </p:nvSpPr>
        <p:spPr>
          <a:xfrm>
            <a:off x="10223366" y="2232717"/>
            <a:ext cx="1108471" cy="721167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Open </a:t>
            </a:r>
          </a:p>
          <a:p>
            <a:pPr algn="ctr"/>
            <a:r>
              <a:rPr lang="de-DE" sz="1400" dirty="0"/>
              <a:t>SmartCity</a:t>
            </a:r>
          </a:p>
          <a:p>
            <a:pPr algn="ctr"/>
            <a:r>
              <a:rPr lang="de-DE" sz="1400" dirty="0"/>
              <a:t>Screen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8525677" y="1350155"/>
            <a:ext cx="1100795" cy="721167"/>
          </a:xfrm>
          <a:prstGeom prst="rect">
            <a:avLst/>
          </a:prstGeom>
          <a:solidFill>
            <a:srgbClr val="005AAA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Open </a:t>
            </a:r>
          </a:p>
          <a:p>
            <a:pPr algn="ctr"/>
            <a:r>
              <a:rPr lang="de-DE" sz="1400" dirty="0"/>
              <a:t>SmartCity</a:t>
            </a:r>
          </a:p>
          <a:p>
            <a:pPr algn="ctr"/>
            <a:r>
              <a:rPr lang="de-DE" sz="1400" dirty="0"/>
              <a:t>App</a:t>
            </a:r>
          </a:p>
        </p:txBody>
      </p:sp>
      <p:sp>
        <p:nvSpPr>
          <p:cNvPr id="64" name="Rechteck 63"/>
          <p:cNvSpPr/>
          <p:nvPr/>
        </p:nvSpPr>
        <p:spPr>
          <a:xfrm>
            <a:off x="8496523" y="3344585"/>
            <a:ext cx="1108471" cy="342456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React</a:t>
            </a:r>
            <a:r>
              <a:rPr lang="de-DE" sz="1400" dirty="0"/>
              <a:t>/</a:t>
            </a:r>
            <a:r>
              <a:rPr lang="de-DE" sz="1400" dirty="0" err="1"/>
              <a:t>Strapi</a:t>
            </a:r>
            <a:endParaRPr lang="de-DE" sz="1400" dirty="0"/>
          </a:p>
        </p:txBody>
      </p:sp>
      <p:sp>
        <p:nvSpPr>
          <p:cNvPr id="65" name="Rechteck 64"/>
          <p:cNvSpPr/>
          <p:nvPr/>
        </p:nvSpPr>
        <p:spPr>
          <a:xfrm>
            <a:off x="8174063" y="4602581"/>
            <a:ext cx="1108471" cy="370053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openHAB</a:t>
            </a:r>
            <a:endParaRPr lang="de-DE" sz="1400" dirty="0"/>
          </a:p>
        </p:txBody>
      </p:sp>
      <p:sp>
        <p:nvSpPr>
          <p:cNvPr id="66" name="Rechteck 65"/>
          <p:cNvSpPr/>
          <p:nvPr/>
        </p:nvSpPr>
        <p:spPr>
          <a:xfrm>
            <a:off x="6315257" y="4072595"/>
            <a:ext cx="707172" cy="37234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inGRID</a:t>
            </a:r>
            <a:endParaRPr lang="de-DE" sz="1400" dirty="0"/>
          </a:p>
        </p:txBody>
      </p:sp>
      <p:sp>
        <p:nvSpPr>
          <p:cNvPr id="67" name="Rechteck 66"/>
          <p:cNvSpPr/>
          <p:nvPr/>
        </p:nvSpPr>
        <p:spPr>
          <a:xfrm>
            <a:off x="6662041" y="1350155"/>
            <a:ext cx="1108471" cy="336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BSI</a:t>
            </a:r>
          </a:p>
        </p:txBody>
      </p:sp>
      <p:sp>
        <p:nvSpPr>
          <p:cNvPr id="68" name="Rechteck 67"/>
          <p:cNvSpPr/>
          <p:nvPr/>
        </p:nvSpPr>
        <p:spPr>
          <a:xfrm>
            <a:off x="10223366" y="1906184"/>
            <a:ext cx="1106502" cy="336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BSI</a:t>
            </a:r>
          </a:p>
        </p:txBody>
      </p:sp>
      <p:sp>
        <p:nvSpPr>
          <p:cNvPr id="69" name="Rechteck 68"/>
          <p:cNvSpPr/>
          <p:nvPr/>
        </p:nvSpPr>
        <p:spPr>
          <a:xfrm>
            <a:off x="8533200" y="1009440"/>
            <a:ext cx="1089899" cy="336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BSI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30634" y="4129286"/>
            <a:ext cx="1414995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Elastic</a:t>
            </a:r>
            <a:r>
              <a:rPr lang="de-DE" sz="1400" dirty="0"/>
              <a:t> Search</a:t>
            </a:r>
          </a:p>
        </p:txBody>
      </p:sp>
      <p:sp>
        <p:nvSpPr>
          <p:cNvPr id="71" name="Rechteck 70"/>
          <p:cNvSpPr/>
          <p:nvPr/>
        </p:nvSpPr>
        <p:spPr>
          <a:xfrm>
            <a:off x="3530635" y="4608599"/>
            <a:ext cx="1424906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Matomo</a:t>
            </a:r>
            <a:endParaRPr lang="de-DE" sz="1400" dirty="0"/>
          </a:p>
        </p:txBody>
      </p:sp>
      <p:sp>
        <p:nvSpPr>
          <p:cNvPr id="72" name="Rechteck 71"/>
          <p:cNvSpPr/>
          <p:nvPr/>
        </p:nvSpPr>
        <p:spPr>
          <a:xfrm>
            <a:off x="3536534" y="1899301"/>
            <a:ext cx="1414995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Python</a:t>
            </a:r>
          </a:p>
        </p:txBody>
      </p:sp>
      <p:sp>
        <p:nvSpPr>
          <p:cNvPr id="73" name="Rechteck 72"/>
          <p:cNvSpPr/>
          <p:nvPr/>
        </p:nvSpPr>
        <p:spPr>
          <a:xfrm>
            <a:off x="9411921" y="4927884"/>
            <a:ext cx="1108471" cy="370053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 </a:t>
            </a:r>
            <a:r>
              <a:rPr lang="de-DE" sz="1400" dirty="0" err="1"/>
              <a:t>ioBroker</a:t>
            </a:r>
            <a:endParaRPr lang="de-DE" sz="1400" dirty="0"/>
          </a:p>
        </p:txBody>
      </p:sp>
      <p:sp>
        <p:nvSpPr>
          <p:cNvPr id="74" name="Rechteck 73"/>
          <p:cNvSpPr/>
          <p:nvPr/>
        </p:nvSpPr>
        <p:spPr>
          <a:xfrm>
            <a:off x="8158386" y="5297937"/>
            <a:ext cx="1124148" cy="370053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Home </a:t>
            </a:r>
            <a:r>
              <a:rPr lang="de-DE" sz="1400" dirty="0" err="1"/>
              <a:t>Assistant</a:t>
            </a:r>
            <a:endParaRPr lang="de-DE" sz="1400" dirty="0"/>
          </a:p>
        </p:txBody>
      </p:sp>
      <p:sp>
        <p:nvSpPr>
          <p:cNvPr id="75" name="Rechteck 74"/>
          <p:cNvSpPr/>
          <p:nvPr/>
        </p:nvSpPr>
        <p:spPr>
          <a:xfrm>
            <a:off x="8500886" y="2553904"/>
            <a:ext cx="1108471" cy="721167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Open </a:t>
            </a:r>
          </a:p>
          <a:p>
            <a:pPr algn="ctr"/>
            <a:r>
              <a:rPr lang="de-DE" sz="1400" dirty="0"/>
              <a:t>SmartCity</a:t>
            </a:r>
          </a:p>
          <a:p>
            <a:pPr algn="ctr"/>
            <a:r>
              <a:rPr lang="de-DE" sz="1400" dirty="0"/>
              <a:t>Web</a:t>
            </a:r>
          </a:p>
        </p:txBody>
      </p:sp>
      <p:sp>
        <p:nvSpPr>
          <p:cNvPr id="76" name="Rechteck 75"/>
          <p:cNvSpPr/>
          <p:nvPr/>
        </p:nvSpPr>
        <p:spPr>
          <a:xfrm>
            <a:off x="6252109" y="4816470"/>
            <a:ext cx="827753" cy="451379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Apache </a:t>
            </a:r>
            <a:r>
              <a:rPr lang="de-DE" sz="1400" dirty="0" err="1"/>
              <a:t>Superset</a:t>
            </a:r>
            <a:endParaRPr lang="de-DE" sz="1400" dirty="0"/>
          </a:p>
        </p:txBody>
      </p:sp>
      <p:sp>
        <p:nvSpPr>
          <p:cNvPr id="78" name="Rechteck 77"/>
          <p:cNvSpPr/>
          <p:nvPr/>
        </p:nvSpPr>
        <p:spPr>
          <a:xfrm>
            <a:off x="10628391" y="4458794"/>
            <a:ext cx="1414995" cy="372198"/>
          </a:xfrm>
          <a:prstGeom prst="rect">
            <a:avLst/>
          </a:prstGeom>
          <a:solidFill>
            <a:srgbClr val="005AAA"/>
          </a:solidFill>
          <a:ln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Masterportal</a:t>
            </a:r>
          </a:p>
        </p:txBody>
      </p:sp>
    </p:spTree>
    <p:extLst>
      <p:ext uri="{BB962C8B-B14F-4D97-AF65-F5344CB8AC3E}">
        <p14:creationId xmlns:p14="http://schemas.microsoft.com/office/powerpoint/2010/main" val="3783528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fik 75">
            <a:extLst>
              <a:ext uri="{FF2B5EF4-FFF2-40B4-BE49-F238E27FC236}">
                <a16:creationId xmlns:a16="http://schemas.microsoft.com/office/drawing/2014/main" id="{C67B578B-206C-3707-3F8D-56585EA476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355" y="208280"/>
            <a:ext cx="4161408" cy="6858000"/>
          </a:xfrm>
          <a:prstGeom prst="rect">
            <a:avLst/>
          </a:prstGeom>
        </p:spPr>
      </p:pic>
      <p:sp>
        <p:nvSpPr>
          <p:cNvPr id="110" name="Textfeld 109">
            <a:extLst>
              <a:ext uri="{FF2B5EF4-FFF2-40B4-BE49-F238E27FC236}">
                <a16:creationId xmlns:a16="http://schemas.microsoft.com/office/drawing/2014/main" id="{EC914F52-90DE-AE41-BD7E-A9555AD815CD}"/>
              </a:ext>
            </a:extLst>
          </p:cNvPr>
          <p:cNvSpPr txBox="1"/>
          <p:nvPr/>
        </p:nvSpPr>
        <p:spPr>
          <a:xfrm>
            <a:off x="175125" y="1048710"/>
            <a:ext cx="38715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KRISENARBEIT</a:t>
            </a:r>
            <a:endParaRPr lang="de-DE" sz="2000" b="1" dirty="0">
              <a:solidFill>
                <a:srgbClr val="C00000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de-DE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Erlebt: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Hochwasser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Explosion Leverkusen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de-DE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1" name="Grafik 110">
            <a:extLst>
              <a:ext uri="{FF2B5EF4-FFF2-40B4-BE49-F238E27FC236}">
                <a16:creationId xmlns:a16="http://schemas.microsoft.com/office/drawing/2014/main" id="{CD2AD77D-4DE0-5648-9F49-6A20BFE84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595" y="4043833"/>
            <a:ext cx="3535677" cy="2263671"/>
          </a:xfrm>
          <a:prstGeom prst="rect">
            <a:avLst/>
          </a:prstGeom>
        </p:spPr>
      </p:pic>
      <p:sp>
        <p:nvSpPr>
          <p:cNvPr id="113" name="Rechteck 112">
            <a:extLst>
              <a:ext uri="{FF2B5EF4-FFF2-40B4-BE49-F238E27FC236}">
                <a16:creationId xmlns:a16="http://schemas.microsoft.com/office/drawing/2014/main" id="{4F450628-8964-EE48-BE8A-355F4E371DFD}"/>
              </a:ext>
            </a:extLst>
          </p:cNvPr>
          <p:cNvSpPr/>
          <p:nvPr/>
        </p:nvSpPr>
        <p:spPr>
          <a:xfrm flipH="1">
            <a:off x="5646419" y="953965"/>
            <a:ext cx="45719" cy="4950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C5C679D0-E505-8C45-BAEB-D92DB5C703BA}"/>
              </a:ext>
            </a:extLst>
          </p:cNvPr>
          <p:cNvSpPr txBox="1"/>
          <p:nvPr/>
        </p:nvSpPr>
        <p:spPr>
          <a:xfrm>
            <a:off x="6214685" y="5485266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</a:p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CENTER</a:t>
            </a:r>
            <a:endParaRPr lang="de-DE" sz="1200" b="0" i="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3" name="Gerade Verbindung 21">
            <a:extLst>
              <a:ext uri="{FF2B5EF4-FFF2-40B4-BE49-F238E27FC236}">
                <a16:creationId xmlns:a16="http://schemas.microsoft.com/office/drawing/2014/main" id="{73AB472C-586B-F540-8E6D-DBC287C9183E}"/>
              </a:ext>
            </a:extLst>
          </p:cNvPr>
          <p:cNvCxnSpPr>
            <a:cxnSpLocks/>
          </p:cNvCxnSpPr>
          <p:nvPr/>
        </p:nvCxnSpPr>
        <p:spPr>
          <a:xfrm>
            <a:off x="5232400" y="3328310"/>
            <a:ext cx="37118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hteck 123">
            <a:extLst>
              <a:ext uri="{FF2B5EF4-FFF2-40B4-BE49-F238E27FC236}">
                <a16:creationId xmlns:a16="http://schemas.microsoft.com/office/drawing/2014/main" id="{603D1350-48EF-DF4E-8F5B-9C959E26A156}"/>
              </a:ext>
            </a:extLst>
          </p:cNvPr>
          <p:cNvSpPr/>
          <p:nvPr/>
        </p:nvSpPr>
        <p:spPr>
          <a:xfrm flipH="1">
            <a:off x="5599985" y="954881"/>
            <a:ext cx="45736" cy="495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5" name="Gerade Verbindung 26">
            <a:extLst>
              <a:ext uri="{FF2B5EF4-FFF2-40B4-BE49-F238E27FC236}">
                <a16:creationId xmlns:a16="http://schemas.microsoft.com/office/drawing/2014/main" id="{0DDE8FCA-EF59-924B-A317-6F24F1533A7B}"/>
              </a:ext>
            </a:extLst>
          </p:cNvPr>
          <p:cNvCxnSpPr>
            <a:cxnSpLocks/>
            <a:endCxn id="132" idx="3"/>
          </p:cNvCxnSpPr>
          <p:nvPr/>
        </p:nvCxnSpPr>
        <p:spPr>
          <a:xfrm>
            <a:off x="5669278" y="2547745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Grafik 12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31EA42DD-F81D-C746-9C0A-5DC6B3C351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782" y="1051656"/>
            <a:ext cx="1815641" cy="2992177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EEB5102B-1391-FE49-89D9-B4F6B82193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660" y="925026"/>
            <a:ext cx="1536122" cy="1664132"/>
          </a:xfrm>
          <a:prstGeom prst="rect">
            <a:avLst/>
          </a:prstGeom>
        </p:spPr>
      </p:pic>
      <p:pic>
        <p:nvPicPr>
          <p:cNvPr id="130" name="Grafik 129" descr="Ein Bild, das Text, Elektronik, Screenshot, Anzeige enthält.&#10;&#10;Automatisch generierte Beschreibung">
            <a:extLst>
              <a:ext uri="{FF2B5EF4-FFF2-40B4-BE49-F238E27FC236}">
                <a16:creationId xmlns:a16="http://schemas.microsoft.com/office/drawing/2014/main" id="{03E557DA-96B7-374E-BBBB-6DEFD1BC28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213" y="2471379"/>
            <a:ext cx="2251093" cy="1429657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7FA88595-9C9B-254C-8A96-4E108649F1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137" y="854155"/>
            <a:ext cx="2092926" cy="2716818"/>
          </a:xfrm>
          <a:prstGeom prst="rect">
            <a:avLst/>
          </a:prstGeom>
        </p:spPr>
      </p:pic>
      <p:sp>
        <p:nvSpPr>
          <p:cNvPr id="132" name="Dreieck 36">
            <a:extLst>
              <a:ext uri="{FF2B5EF4-FFF2-40B4-BE49-F238E27FC236}">
                <a16:creationId xmlns:a16="http://schemas.microsoft.com/office/drawing/2014/main" id="{F4AB365C-FCD7-794D-91F5-0035764701DF}"/>
              </a:ext>
            </a:extLst>
          </p:cNvPr>
          <p:cNvSpPr/>
          <p:nvPr/>
        </p:nvSpPr>
        <p:spPr>
          <a:xfrm rot="5400000">
            <a:off x="5860876" y="2459208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3" name="Gerade Verbindung 38">
            <a:extLst>
              <a:ext uri="{FF2B5EF4-FFF2-40B4-BE49-F238E27FC236}">
                <a16:creationId xmlns:a16="http://schemas.microsoft.com/office/drawing/2014/main" id="{21D7667E-4FB3-C84B-BD41-D87C268B8D99}"/>
              </a:ext>
            </a:extLst>
          </p:cNvPr>
          <p:cNvCxnSpPr>
            <a:cxnSpLocks/>
            <a:endCxn id="134" idx="3"/>
          </p:cNvCxnSpPr>
          <p:nvPr/>
        </p:nvCxnSpPr>
        <p:spPr>
          <a:xfrm>
            <a:off x="5669277" y="2294304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Dreieck 39">
            <a:extLst>
              <a:ext uri="{FF2B5EF4-FFF2-40B4-BE49-F238E27FC236}">
                <a16:creationId xmlns:a16="http://schemas.microsoft.com/office/drawing/2014/main" id="{DF138C93-4156-114D-A6E0-A910D21065CB}"/>
              </a:ext>
            </a:extLst>
          </p:cNvPr>
          <p:cNvSpPr/>
          <p:nvPr/>
        </p:nvSpPr>
        <p:spPr>
          <a:xfrm rot="5400000">
            <a:off x="5860875" y="2205767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5" name="Gerade Verbindung 40">
            <a:extLst>
              <a:ext uri="{FF2B5EF4-FFF2-40B4-BE49-F238E27FC236}">
                <a16:creationId xmlns:a16="http://schemas.microsoft.com/office/drawing/2014/main" id="{C544B742-EC39-2E48-8586-C83C812DE498}"/>
              </a:ext>
            </a:extLst>
          </p:cNvPr>
          <p:cNvCxnSpPr>
            <a:cxnSpLocks/>
            <a:endCxn id="136" idx="3"/>
          </p:cNvCxnSpPr>
          <p:nvPr/>
        </p:nvCxnSpPr>
        <p:spPr>
          <a:xfrm>
            <a:off x="5669276" y="2036276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Dreieck 41">
            <a:extLst>
              <a:ext uri="{FF2B5EF4-FFF2-40B4-BE49-F238E27FC236}">
                <a16:creationId xmlns:a16="http://schemas.microsoft.com/office/drawing/2014/main" id="{1864A8FE-6683-7F49-BB7F-BE44307DB6D9}"/>
              </a:ext>
            </a:extLst>
          </p:cNvPr>
          <p:cNvSpPr/>
          <p:nvPr/>
        </p:nvSpPr>
        <p:spPr>
          <a:xfrm rot="5400000">
            <a:off x="5860874" y="1947739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7" name="Gerade Verbindung 42">
            <a:extLst>
              <a:ext uri="{FF2B5EF4-FFF2-40B4-BE49-F238E27FC236}">
                <a16:creationId xmlns:a16="http://schemas.microsoft.com/office/drawing/2014/main" id="{F5D37DB7-92BF-8842-AA91-CC2E437529E4}"/>
              </a:ext>
            </a:extLst>
          </p:cNvPr>
          <p:cNvCxnSpPr>
            <a:cxnSpLocks/>
            <a:endCxn id="138" idx="3"/>
          </p:cNvCxnSpPr>
          <p:nvPr/>
        </p:nvCxnSpPr>
        <p:spPr>
          <a:xfrm>
            <a:off x="5672452" y="1766781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Dreieck 43">
            <a:extLst>
              <a:ext uri="{FF2B5EF4-FFF2-40B4-BE49-F238E27FC236}">
                <a16:creationId xmlns:a16="http://schemas.microsoft.com/office/drawing/2014/main" id="{8B03D78A-4573-8D45-93E9-1AF645897EBF}"/>
              </a:ext>
            </a:extLst>
          </p:cNvPr>
          <p:cNvSpPr/>
          <p:nvPr/>
        </p:nvSpPr>
        <p:spPr>
          <a:xfrm rot="5400000">
            <a:off x="5864050" y="1678244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9" name="Gerade Verbindung 44">
            <a:extLst>
              <a:ext uri="{FF2B5EF4-FFF2-40B4-BE49-F238E27FC236}">
                <a16:creationId xmlns:a16="http://schemas.microsoft.com/office/drawing/2014/main" id="{2008E349-C120-0D42-A562-F86D0D7B2824}"/>
              </a:ext>
            </a:extLst>
          </p:cNvPr>
          <p:cNvCxnSpPr>
            <a:cxnSpLocks/>
            <a:endCxn id="140" idx="3"/>
          </p:cNvCxnSpPr>
          <p:nvPr/>
        </p:nvCxnSpPr>
        <p:spPr>
          <a:xfrm>
            <a:off x="5686771" y="5011378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Dreieck 45">
            <a:extLst>
              <a:ext uri="{FF2B5EF4-FFF2-40B4-BE49-F238E27FC236}">
                <a16:creationId xmlns:a16="http://schemas.microsoft.com/office/drawing/2014/main" id="{0AAC3406-41F6-1E41-9E06-8DE17D5704D7}"/>
              </a:ext>
            </a:extLst>
          </p:cNvPr>
          <p:cNvSpPr/>
          <p:nvPr/>
        </p:nvSpPr>
        <p:spPr>
          <a:xfrm rot="5400000">
            <a:off x="5878369" y="4922841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1" name="Gerade Verbindung 46">
            <a:extLst>
              <a:ext uri="{FF2B5EF4-FFF2-40B4-BE49-F238E27FC236}">
                <a16:creationId xmlns:a16="http://schemas.microsoft.com/office/drawing/2014/main" id="{5F1AE48F-3B81-D54E-A898-F14C3413157F}"/>
              </a:ext>
            </a:extLst>
          </p:cNvPr>
          <p:cNvCxnSpPr>
            <a:cxnSpLocks/>
            <a:endCxn id="142" idx="3"/>
          </p:cNvCxnSpPr>
          <p:nvPr/>
        </p:nvCxnSpPr>
        <p:spPr>
          <a:xfrm>
            <a:off x="5682811" y="4358296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Dreieck 47">
            <a:extLst>
              <a:ext uri="{FF2B5EF4-FFF2-40B4-BE49-F238E27FC236}">
                <a16:creationId xmlns:a16="http://schemas.microsoft.com/office/drawing/2014/main" id="{10F475EB-AEA6-C148-A2CC-1CE0A312776B}"/>
              </a:ext>
            </a:extLst>
          </p:cNvPr>
          <p:cNvSpPr/>
          <p:nvPr/>
        </p:nvSpPr>
        <p:spPr>
          <a:xfrm rot="5400000">
            <a:off x="5874409" y="4269759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3" name="Gerade Verbindung 48">
            <a:extLst>
              <a:ext uri="{FF2B5EF4-FFF2-40B4-BE49-F238E27FC236}">
                <a16:creationId xmlns:a16="http://schemas.microsoft.com/office/drawing/2014/main" id="{4E85963E-C882-3142-9CBC-97497A8EF5E0}"/>
              </a:ext>
            </a:extLst>
          </p:cNvPr>
          <p:cNvCxnSpPr>
            <a:cxnSpLocks/>
            <a:endCxn id="144" idx="3"/>
          </p:cNvCxnSpPr>
          <p:nvPr/>
        </p:nvCxnSpPr>
        <p:spPr>
          <a:xfrm>
            <a:off x="5669276" y="5721980"/>
            <a:ext cx="2057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Dreieck 49">
            <a:extLst>
              <a:ext uri="{FF2B5EF4-FFF2-40B4-BE49-F238E27FC236}">
                <a16:creationId xmlns:a16="http://schemas.microsoft.com/office/drawing/2014/main" id="{B6BEBF84-F4E5-264E-9DB1-D616784F11B7}"/>
              </a:ext>
            </a:extLst>
          </p:cNvPr>
          <p:cNvSpPr/>
          <p:nvPr/>
        </p:nvSpPr>
        <p:spPr>
          <a:xfrm rot="5400000">
            <a:off x="5860874" y="5633443"/>
            <a:ext cx="205403" cy="1770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893383" y="2929609"/>
            <a:ext cx="787240" cy="732927"/>
            <a:chOff x="1563891" y="1664078"/>
            <a:chExt cx="787240" cy="732927"/>
          </a:xfrm>
        </p:grpSpPr>
        <p:sp>
          <p:nvSpPr>
            <p:cNvPr id="51" name="Abgerundetes Rechteck 50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6842926" y="1586901"/>
            <a:ext cx="787240" cy="732927"/>
            <a:chOff x="1563891" y="1664078"/>
            <a:chExt cx="787240" cy="732927"/>
          </a:xfrm>
        </p:grpSpPr>
        <p:sp>
          <p:nvSpPr>
            <p:cNvPr id="54" name="Abgerundetes Rechteck 53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8708976" y="1360176"/>
            <a:ext cx="787240" cy="732927"/>
            <a:chOff x="1563891" y="1664078"/>
            <a:chExt cx="787240" cy="732927"/>
          </a:xfrm>
        </p:grpSpPr>
        <p:sp>
          <p:nvSpPr>
            <p:cNvPr id="57" name="Abgerundetes Rechteck 56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10383982" y="2283982"/>
            <a:ext cx="787240" cy="732927"/>
            <a:chOff x="1563891" y="1664078"/>
            <a:chExt cx="787240" cy="732927"/>
          </a:xfrm>
        </p:grpSpPr>
        <p:sp>
          <p:nvSpPr>
            <p:cNvPr id="60" name="Abgerundetes Rechteck 59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8686198" y="2716284"/>
            <a:ext cx="787240" cy="732927"/>
            <a:chOff x="1563891" y="1664078"/>
            <a:chExt cx="787240" cy="732927"/>
          </a:xfrm>
        </p:grpSpPr>
        <p:sp>
          <p:nvSpPr>
            <p:cNvPr id="63" name="Abgerundetes Rechteck 62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8544452" y="4711300"/>
            <a:ext cx="787240" cy="732927"/>
            <a:chOff x="1563891" y="1664078"/>
            <a:chExt cx="787240" cy="732927"/>
          </a:xfrm>
        </p:grpSpPr>
        <p:sp>
          <p:nvSpPr>
            <p:cNvPr id="66" name="Abgerundetes Rechteck 65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77" name="Gerade Verbindung 15">
            <a:extLst>
              <a:ext uri="{FF2B5EF4-FFF2-40B4-BE49-F238E27FC236}">
                <a16:creationId xmlns:a16="http://schemas.microsoft.com/office/drawing/2014/main" id="{5F05F62E-5109-B14B-94F1-7B09D8A03B90}"/>
              </a:ext>
            </a:extLst>
          </p:cNvPr>
          <p:cNvCxnSpPr>
            <a:cxnSpLocks/>
          </p:cNvCxnSpPr>
          <p:nvPr/>
        </p:nvCxnSpPr>
        <p:spPr>
          <a:xfrm>
            <a:off x="2506806" y="3018736"/>
            <a:ext cx="448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hteck 77">
            <a:extLst>
              <a:ext uri="{FF2B5EF4-FFF2-40B4-BE49-F238E27FC236}">
                <a16:creationId xmlns:a16="http://schemas.microsoft.com/office/drawing/2014/main" id="{50C4B693-9D22-E146-8806-AC2FC9C934FF}"/>
              </a:ext>
            </a:extLst>
          </p:cNvPr>
          <p:cNvSpPr/>
          <p:nvPr/>
        </p:nvSpPr>
        <p:spPr>
          <a:xfrm>
            <a:off x="459377" y="4546779"/>
            <a:ext cx="1954670" cy="3868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3AAAC762-FD9A-0D4B-B975-ABE15347AE07}"/>
              </a:ext>
            </a:extLst>
          </p:cNvPr>
          <p:cNvSpPr txBox="1"/>
          <p:nvPr/>
        </p:nvSpPr>
        <p:spPr>
          <a:xfrm>
            <a:off x="443934" y="4608958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EXTERNE DATEN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0" name="Gerade Verbindung 9">
            <a:extLst>
              <a:ext uri="{FF2B5EF4-FFF2-40B4-BE49-F238E27FC236}">
                <a16:creationId xmlns:a16="http://schemas.microsoft.com/office/drawing/2014/main" id="{E3EE49BF-5FF3-2544-8C86-11F4B07B423B}"/>
              </a:ext>
            </a:extLst>
          </p:cNvPr>
          <p:cNvCxnSpPr>
            <a:cxnSpLocks/>
          </p:cNvCxnSpPr>
          <p:nvPr/>
        </p:nvCxnSpPr>
        <p:spPr>
          <a:xfrm>
            <a:off x="2558562" y="3018736"/>
            <a:ext cx="448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>
            <a:extLst>
              <a:ext uri="{FF2B5EF4-FFF2-40B4-BE49-F238E27FC236}">
                <a16:creationId xmlns:a16="http://schemas.microsoft.com/office/drawing/2014/main" id="{98B8A43B-F255-C644-8019-C095EC69F70F}"/>
              </a:ext>
            </a:extLst>
          </p:cNvPr>
          <p:cNvSpPr txBox="1"/>
          <p:nvPr/>
        </p:nvSpPr>
        <p:spPr>
          <a:xfrm>
            <a:off x="440966" y="3322117"/>
            <a:ext cx="23641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0375C9"/>
              </a:buClr>
              <a:buFont typeface="Wingdings" pitchFamily="2" charset="2"/>
              <a:buNone/>
            </a:pPr>
            <a:r>
              <a:rPr lang="de-DE" sz="1400" b="0" i="0" dirty="0"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Qualität und Aktualität geht dabei nur über eine einzige Datenquelle – komplett auf Open Source Basis.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48A2BB49-BB5F-BA15-849B-DBEC04636BA5}"/>
              </a:ext>
            </a:extLst>
          </p:cNvPr>
          <p:cNvSpPr/>
          <p:nvPr/>
        </p:nvSpPr>
        <p:spPr>
          <a:xfrm>
            <a:off x="456020" y="4988751"/>
            <a:ext cx="1954670" cy="3868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F0"/>
              </a:solidFill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0FEB7D74-B5C2-D1A5-FCBA-311130A53CDA}"/>
              </a:ext>
            </a:extLst>
          </p:cNvPr>
          <p:cNvSpPr txBox="1"/>
          <p:nvPr/>
        </p:nvSpPr>
        <p:spPr>
          <a:xfrm>
            <a:off x="440577" y="5050930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KRISENSTAB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7" name="Grafik 86">
            <a:extLst>
              <a:ext uri="{FF2B5EF4-FFF2-40B4-BE49-F238E27FC236}">
                <a16:creationId xmlns:a16="http://schemas.microsoft.com/office/drawing/2014/main" id="{9813A0DE-DF71-3FD8-BA37-FDCABE6C1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48213" y="4891383"/>
            <a:ext cx="599209" cy="599209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04351"/>
            <a:ext cx="1999284" cy="727488"/>
          </a:xfrm>
          <a:prstGeom prst="rect">
            <a:avLst/>
          </a:prstGeom>
        </p:spPr>
      </p:pic>
      <p:sp>
        <p:nvSpPr>
          <p:cNvPr id="86" name="Oval 2">
            <a:extLst>
              <a:ext uri="{FF2B5EF4-FFF2-40B4-BE49-F238E27FC236}">
                <a16:creationId xmlns:a16="http://schemas.microsoft.com/office/drawing/2014/main" id="{0AE707AF-59F7-8845-A4C3-F569B5753341}"/>
              </a:ext>
            </a:extLst>
          </p:cNvPr>
          <p:cNvSpPr/>
          <p:nvPr/>
        </p:nvSpPr>
        <p:spPr>
          <a:xfrm>
            <a:off x="6262086" y="3848875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Oval 6">
            <a:extLst>
              <a:ext uri="{FF2B5EF4-FFF2-40B4-BE49-F238E27FC236}">
                <a16:creationId xmlns:a16="http://schemas.microsoft.com/office/drawing/2014/main" id="{E537AA45-A00E-0749-907F-37A384F8F5F5}"/>
              </a:ext>
            </a:extLst>
          </p:cNvPr>
          <p:cNvSpPr/>
          <p:nvPr/>
        </p:nvSpPr>
        <p:spPr>
          <a:xfrm>
            <a:off x="6259284" y="5464677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4CF74098-941C-CE4C-AB20-6C42A64A5D98}"/>
              </a:ext>
            </a:extLst>
          </p:cNvPr>
          <p:cNvSpPr txBox="1"/>
          <p:nvPr/>
        </p:nvSpPr>
        <p:spPr>
          <a:xfrm>
            <a:off x="6185807" y="3994408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OPEN</a:t>
            </a:r>
          </a:p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  <a:endParaRPr lang="de-DE" sz="1200" b="0" i="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C5C679D0-E505-8C45-BAEB-D92DB5C703BA}"/>
              </a:ext>
            </a:extLst>
          </p:cNvPr>
          <p:cNvSpPr txBox="1"/>
          <p:nvPr/>
        </p:nvSpPr>
        <p:spPr>
          <a:xfrm>
            <a:off x="6185177" y="5600495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</a:p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CENTER</a:t>
            </a:r>
            <a:endParaRPr lang="de-DE" sz="1200" b="0" i="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0AE707AF-59F7-8845-A4C3-F569B5753341}"/>
              </a:ext>
            </a:extLst>
          </p:cNvPr>
          <p:cNvSpPr/>
          <p:nvPr/>
        </p:nvSpPr>
        <p:spPr>
          <a:xfrm>
            <a:off x="6261583" y="4644893"/>
            <a:ext cx="753438" cy="738184"/>
          </a:xfrm>
          <a:prstGeom prst="ellipse">
            <a:avLst/>
          </a:prstGeom>
          <a:solidFill>
            <a:srgbClr val="005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C5C679D0-E505-8C45-BAEB-D92DB5C703BA}"/>
              </a:ext>
            </a:extLst>
          </p:cNvPr>
          <p:cNvSpPr txBox="1"/>
          <p:nvPr/>
        </p:nvSpPr>
        <p:spPr>
          <a:xfrm>
            <a:off x="6184933" y="4740209"/>
            <a:ext cx="917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Internes Dashboard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1" name="Gruppieren 70"/>
          <p:cNvGrpSpPr/>
          <p:nvPr/>
        </p:nvGrpSpPr>
        <p:grpSpPr>
          <a:xfrm>
            <a:off x="6861239" y="4195667"/>
            <a:ext cx="461127" cy="429313"/>
            <a:chOff x="1563891" y="1664078"/>
            <a:chExt cx="787240" cy="732927"/>
          </a:xfrm>
        </p:grpSpPr>
        <p:sp>
          <p:nvSpPr>
            <p:cNvPr id="72" name="Abgerundetes Rechteck 71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857231" y="5131963"/>
            <a:ext cx="466761" cy="434558"/>
            <a:chOff x="1563891" y="1664078"/>
            <a:chExt cx="787240" cy="732927"/>
          </a:xfrm>
        </p:grpSpPr>
        <p:sp>
          <p:nvSpPr>
            <p:cNvPr id="69" name="Abgerundetes Rechteck 68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6888350" y="5945095"/>
            <a:ext cx="466761" cy="434558"/>
            <a:chOff x="1563891" y="1664078"/>
            <a:chExt cx="787240" cy="732927"/>
          </a:xfrm>
        </p:grpSpPr>
        <p:sp>
          <p:nvSpPr>
            <p:cNvPr id="94" name="Abgerundetes Rechteck 93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5" name="Grafik 7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6306" y="4101840"/>
            <a:ext cx="2030523" cy="1388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2" name="Gruppieren 81"/>
          <p:cNvGrpSpPr/>
          <p:nvPr/>
        </p:nvGrpSpPr>
        <p:grpSpPr>
          <a:xfrm>
            <a:off x="10955846" y="4608958"/>
            <a:ext cx="461127" cy="429313"/>
            <a:chOff x="1563891" y="1664078"/>
            <a:chExt cx="787240" cy="732927"/>
          </a:xfrm>
        </p:grpSpPr>
        <p:sp>
          <p:nvSpPr>
            <p:cNvPr id="85" name="Abgerundetes Rechteck 84"/>
            <p:cNvSpPr/>
            <p:nvPr/>
          </p:nvSpPr>
          <p:spPr>
            <a:xfrm>
              <a:off x="1563891" y="1664078"/>
              <a:ext cx="787240" cy="73292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Freeform 3258"/>
            <p:cNvSpPr>
              <a:spLocks noChangeAspect="1" noEditPoints="1"/>
            </p:cNvSpPr>
            <p:nvPr/>
          </p:nvSpPr>
          <p:spPr bwMode="gray">
            <a:xfrm>
              <a:off x="1641525" y="1738568"/>
              <a:ext cx="654540" cy="581260"/>
            </a:xfrm>
            <a:custGeom>
              <a:avLst/>
              <a:gdLst>
                <a:gd name="T0" fmla="*/ 220 w 223"/>
                <a:gd name="T1" fmla="*/ 170 h 198"/>
                <a:gd name="T2" fmla="*/ 127 w 223"/>
                <a:gd name="T3" fmla="*/ 9 h 198"/>
                <a:gd name="T4" fmla="*/ 111 w 223"/>
                <a:gd name="T5" fmla="*/ 0 h 198"/>
                <a:gd name="T6" fmla="*/ 95 w 223"/>
                <a:gd name="T7" fmla="*/ 9 h 198"/>
                <a:gd name="T8" fmla="*/ 2 w 223"/>
                <a:gd name="T9" fmla="*/ 170 h 198"/>
                <a:gd name="T10" fmla="*/ 0 w 223"/>
                <a:gd name="T11" fmla="*/ 180 h 198"/>
                <a:gd name="T12" fmla="*/ 2 w 223"/>
                <a:gd name="T13" fmla="*/ 189 h 198"/>
                <a:gd name="T14" fmla="*/ 18 w 223"/>
                <a:gd name="T15" fmla="*/ 198 h 198"/>
                <a:gd name="T16" fmla="*/ 205 w 223"/>
                <a:gd name="T17" fmla="*/ 198 h 198"/>
                <a:gd name="T18" fmla="*/ 220 w 223"/>
                <a:gd name="T19" fmla="*/ 189 h 198"/>
                <a:gd name="T20" fmla="*/ 223 w 223"/>
                <a:gd name="T21" fmla="*/ 180 h 198"/>
                <a:gd name="T22" fmla="*/ 220 w 223"/>
                <a:gd name="T23" fmla="*/ 170 h 198"/>
                <a:gd name="T24" fmla="*/ 207 w 223"/>
                <a:gd name="T25" fmla="*/ 181 h 198"/>
                <a:gd name="T26" fmla="*/ 204 w 223"/>
                <a:gd name="T27" fmla="*/ 183 h 198"/>
                <a:gd name="T28" fmla="*/ 18 w 223"/>
                <a:gd name="T29" fmla="*/ 183 h 198"/>
                <a:gd name="T30" fmla="*/ 15 w 223"/>
                <a:gd name="T31" fmla="*/ 181 h 198"/>
                <a:gd name="T32" fmla="*/ 15 w 223"/>
                <a:gd name="T33" fmla="*/ 180 h 198"/>
                <a:gd name="T34" fmla="*/ 15 w 223"/>
                <a:gd name="T35" fmla="*/ 178 h 198"/>
                <a:gd name="T36" fmla="*/ 109 w 223"/>
                <a:gd name="T37" fmla="*/ 16 h 198"/>
                <a:gd name="T38" fmla="*/ 111 w 223"/>
                <a:gd name="T39" fmla="*/ 15 h 198"/>
                <a:gd name="T40" fmla="*/ 114 w 223"/>
                <a:gd name="T41" fmla="*/ 16 h 198"/>
                <a:gd name="T42" fmla="*/ 207 w 223"/>
                <a:gd name="T43" fmla="*/ 178 h 198"/>
                <a:gd name="T44" fmla="*/ 208 w 223"/>
                <a:gd name="T45" fmla="*/ 180 h 198"/>
                <a:gd name="T46" fmla="*/ 207 w 223"/>
                <a:gd name="T47" fmla="*/ 181 h 198"/>
                <a:gd name="T48" fmla="*/ 110 w 223"/>
                <a:gd name="T49" fmla="*/ 145 h 198"/>
                <a:gd name="T50" fmla="*/ 94 w 223"/>
                <a:gd name="T51" fmla="*/ 161 h 198"/>
                <a:gd name="T52" fmla="*/ 110 w 223"/>
                <a:gd name="T53" fmla="*/ 176 h 198"/>
                <a:gd name="T54" fmla="*/ 125 w 223"/>
                <a:gd name="T55" fmla="*/ 161 h 198"/>
                <a:gd name="T56" fmla="*/ 110 w 223"/>
                <a:gd name="T57" fmla="*/ 145 h 198"/>
                <a:gd name="T58" fmla="*/ 110 w 223"/>
                <a:gd name="T59" fmla="*/ 51 h 198"/>
                <a:gd name="T60" fmla="*/ 89 w 223"/>
                <a:gd name="T61" fmla="*/ 72 h 198"/>
                <a:gd name="T62" fmla="*/ 89 w 223"/>
                <a:gd name="T63" fmla="*/ 77 h 198"/>
                <a:gd name="T64" fmla="*/ 97 w 223"/>
                <a:gd name="T65" fmla="*/ 141 h 198"/>
                <a:gd name="T66" fmla="*/ 122 w 223"/>
                <a:gd name="T67" fmla="*/ 141 h 198"/>
                <a:gd name="T68" fmla="*/ 130 w 223"/>
                <a:gd name="T69" fmla="*/ 77 h 198"/>
                <a:gd name="T70" fmla="*/ 130 w 223"/>
                <a:gd name="T71" fmla="*/ 72 h 198"/>
                <a:gd name="T72" fmla="*/ 110 w 223"/>
                <a:gd name="T73" fmla="*/ 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98">
                  <a:moveTo>
                    <a:pt x="220" y="170"/>
                  </a:moveTo>
                  <a:cubicBezTo>
                    <a:pt x="127" y="9"/>
                    <a:pt x="127" y="9"/>
                    <a:pt x="127" y="9"/>
                  </a:cubicBezTo>
                  <a:cubicBezTo>
                    <a:pt x="124" y="3"/>
                    <a:pt x="118" y="0"/>
                    <a:pt x="111" y="0"/>
                  </a:cubicBezTo>
                  <a:cubicBezTo>
                    <a:pt x="105" y="0"/>
                    <a:pt x="99" y="3"/>
                    <a:pt x="95" y="9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1" y="173"/>
                    <a:pt x="0" y="176"/>
                    <a:pt x="0" y="180"/>
                  </a:cubicBezTo>
                  <a:cubicBezTo>
                    <a:pt x="0" y="183"/>
                    <a:pt x="1" y="186"/>
                    <a:pt x="2" y="189"/>
                  </a:cubicBezTo>
                  <a:cubicBezTo>
                    <a:pt x="6" y="194"/>
                    <a:pt x="12" y="198"/>
                    <a:pt x="18" y="198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11" y="198"/>
                    <a:pt x="217" y="194"/>
                    <a:pt x="220" y="189"/>
                  </a:cubicBezTo>
                  <a:cubicBezTo>
                    <a:pt x="222" y="186"/>
                    <a:pt x="223" y="183"/>
                    <a:pt x="223" y="180"/>
                  </a:cubicBezTo>
                  <a:cubicBezTo>
                    <a:pt x="223" y="176"/>
                    <a:pt x="222" y="173"/>
                    <a:pt x="220" y="170"/>
                  </a:cubicBezTo>
                  <a:close/>
                  <a:moveTo>
                    <a:pt x="207" y="181"/>
                  </a:moveTo>
                  <a:cubicBezTo>
                    <a:pt x="207" y="182"/>
                    <a:pt x="206" y="183"/>
                    <a:pt x="204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7" y="183"/>
                    <a:pt x="16" y="182"/>
                    <a:pt x="15" y="181"/>
                  </a:cubicBezTo>
                  <a:cubicBezTo>
                    <a:pt x="15" y="181"/>
                    <a:pt x="15" y="180"/>
                    <a:pt x="15" y="180"/>
                  </a:cubicBezTo>
                  <a:cubicBezTo>
                    <a:pt x="15" y="179"/>
                    <a:pt x="15" y="178"/>
                    <a:pt x="15" y="178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0" y="15"/>
                    <a:pt x="111" y="15"/>
                  </a:cubicBezTo>
                  <a:cubicBezTo>
                    <a:pt x="112" y="15"/>
                    <a:pt x="113" y="16"/>
                    <a:pt x="114" y="16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07" y="178"/>
                    <a:pt x="208" y="179"/>
                    <a:pt x="208" y="180"/>
                  </a:cubicBezTo>
                  <a:cubicBezTo>
                    <a:pt x="208" y="180"/>
                    <a:pt x="207" y="181"/>
                    <a:pt x="207" y="181"/>
                  </a:cubicBezTo>
                  <a:close/>
                  <a:moveTo>
                    <a:pt x="110" y="145"/>
                  </a:moveTo>
                  <a:cubicBezTo>
                    <a:pt x="101" y="145"/>
                    <a:pt x="94" y="152"/>
                    <a:pt x="94" y="161"/>
                  </a:cubicBezTo>
                  <a:cubicBezTo>
                    <a:pt x="94" y="169"/>
                    <a:pt x="101" y="176"/>
                    <a:pt x="110" y="176"/>
                  </a:cubicBezTo>
                  <a:cubicBezTo>
                    <a:pt x="118" y="176"/>
                    <a:pt x="125" y="169"/>
                    <a:pt x="125" y="161"/>
                  </a:cubicBezTo>
                  <a:cubicBezTo>
                    <a:pt x="125" y="152"/>
                    <a:pt x="118" y="145"/>
                    <a:pt x="110" y="145"/>
                  </a:cubicBezTo>
                  <a:close/>
                  <a:moveTo>
                    <a:pt x="110" y="51"/>
                  </a:moveTo>
                  <a:cubicBezTo>
                    <a:pt x="98" y="51"/>
                    <a:pt x="89" y="60"/>
                    <a:pt x="89" y="72"/>
                  </a:cubicBezTo>
                  <a:cubicBezTo>
                    <a:pt x="89" y="74"/>
                    <a:pt x="89" y="75"/>
                    <a:pt x="89" y="77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5"/>
                    <a:pt x="130" y="74"/>
                    <a:pt x="130" y="72"/>
                  </a:cubicBezTo>
                  <a:cubicBezTo>
                    <a:pt x="130" y="60"/>
                    <a:pt x="121" y="51"/>
                    <a:pt x="110" y="5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7836" tIns="43918" rIns="87836" bIns="43918" numCol="1" anchor="t" anchorCtr="0" compatLnSpc="1">
              <a:prstTxWarp prst="textNoShape">
                <a:avLst/>
              </a:prstTxWarp>
            </a:bodyPr>
            <a:lstStyle/>
            <a:p>
              <a:endParaRPr lang="en-US" sz="1729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67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feld 109">
            <a:extLst>
              <a:ext uri="{FF2B5EF4-FFF2-40B4-BE49-F238E27FC236}">
                <a16:creationId xmlns:a16="http://schemas.microsoft.com/office/drawing/2014/main" id="{EC914F52-90DE-AE41-BD7E-A9555AD815CD}"/>
              </a:ext>
            </a:extLst>
          </p:cNvPr>
          <p:cNvSpPr txBox="1"/>
          <p:nvPr/>
        </p:nvSpPr>
        <p:spPr>
          <a:xfrm>
            <a:off x="175125" y="1048710"/>
            <a:ext cx="3871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KRISENARBEIT</a:t>
            </a:r>
            <a:endParaRPr lang="de-DE" sz="2000" b="1" dirty="0">
              <a:solidFill>
                <a:srgbClr val="C00000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de-DE" sz="16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de-DE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23" name="Gerade Verbindung 21">
            <a:extLst>
              <a:ext uri="{FF2B5EF4-FFF2-40B4-BE49-F238E27FC236}">
                <a16:creationId xmlns:a16="http://schemas.microsoft.com/office/drawing/2014/main" id="{73AB472C-586B-F540-8E6D-DBC287C9183E}"/>
              </a:ext>
            </a:extLst>
          </p:cNvPr>
          <p:cNvCxnSpPr>
            <a:cxnSpLocks/>
          </p:cNvCxnSpPr>
          <p:nvPr/>
        </p:nvCxnSpPr>
        <p:spPr>
          <a:xfrm>
            <a:off x="2414047" y="3678288"/>
            <a:ext cx="37118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feld 78">
            <a:extLst>
              <a:ext uri="{FF2B5EF4-FFF2-40B4-BE49-F238E27FC236}">
                <a16:creationId xmlns:a16="http://schemas.microsoft.com/office/drawing/2014/main" id="{3AAAC762-FD9A-0D4B-B975-ABE15347AE07}"/>
              </a:ext>
            </a:extLst>
          </p:cNvPr>
          <p:cNvSpPr txBox="1"/>
          <p:nvPr/>
        </p:nvSpPr>
        <p:spPr>
          <a:xfrm>
            <a:off x="443934" y="4608958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EXTERNE DATEN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48A2BB49-BB5F-BA15-849B-DBEC04636BA5}"/>
              </a:ext>
            </a:extLst>
          </p:cNvPr>
          <p:cNvSpPr/>
          <p:nvPr/>
        </p:nvSpPr>
        <p:spPr>
          <a:xfrm>
            <a:off x="386352" y="3468302"/>
            <a:ext cx="1954670" cy="3868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F0"/>
              </a:solidFill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0FEB7D74-B5C2-D1A5-FCBA-311130A53CDA}"/>
              </a:ext>
            </a:extLst>
          </p:cNvPr>
          <p:cNvSpPr txBox="1"/>
          <p:nvPr/>
        </p:nvSpPr>
        <p:spPr>
          <a:xfrm>
            <a:off x="370909" y="3530481"/>
            <a:ext cx="19701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0375C9"/>
              </a:buClr>
              <a:buFont typeface="Wingdings" pitchFamily="2" charset="2"/>
              <a:buNone/>
            </a:pPr>
            <a:r>
              <a:rPr lang="de-DE" sz="1200" b="0" i="0" dirty="0">
                <a:solidFill>
                  <a:schemeClr val="bg1"/>
                </a:solidFill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KRISENSTAB</a:t>
            </a: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0BF482-6D72-CFD4-3FA4-6AF7F783A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695" y="3308901"/>
            <a:ext cx="5772818" cy="295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8F486E-97A5-0526-AFB1-9BED2A42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330" y="1068726"/>
            <a:ext cx="6907968" cy="295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E09757-D2A7-402F-6469-756A49FE07E1}"/>
              </a:ext>
            </a:extLst>
          </p:cNvPr>
          <p:cNvSpPr txBox="1"/>
          <p:nvPr/>
        </p:nvSpPr>
        <p:spPr>
          <a:xfrm>
            <a:off x="272487" y="5833897"/>
            <a:ext cx="400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0375C9"/>
              </a:buClr>
              <a:buFont typeface="Wingdings" pitchFamily="2" charset="2"/>
              <a:buNone/>
            </a:pPr>
            <a:r>
              <a:rPr lang="de-DE" sz="1400" b="0" i="0" dirty="0"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Mehr gibt es in Halle 25 an Stand 404 zu sehen </a:t>
            </a:r>
            <a:r>
              <a:rPr lang="de-DE" sz="1400" b="0" i="0" dirty="0">
                <a:latin typeface="Frutiger LT Std 45 Light" panose="020B0402020204020204" pitchFamily="34" charset="77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</a:t>
            </a:r>
            <a:endParaRPr lang="de-DE" sz="1400" b="0" i="0" dirty="0">
              <a:latin typeface="Frutiger LT Std 45 Light" panose="020B0402020204020204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375C9"/>
              </a:buClr>
              <a:buFont typeface="Wingdings" pitchFamily="2" charset="2"/>
              <a:buChar char="§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520C5BF-E9CA-3967-EF7F-2DE2DE166A1D}"/>
              </a:ext>
            </a:extLst>
          </p:cNvPr>
          <p:cNvSpPr/>
          <p:nvPr/>
        </p:nvSpPr>
        <p:spPr>
          <a:xfrm>
            <a:off x="6831906" y="1497928"/>
            <a:ext cx="413625" cy="11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A67C853-B97F-7809-B59F-CA0514072A0F}"/>
              </a:ext>
            </a:extLst>
          </p:cNvPr>
          <p:cNvSpPr/>
          <p:nvPr/>
        </p:nvSpPr>
        <p:spPr>
          <a:xfrm>
            <a:off x="7916123" y="2132235"/>
            <a:ext cx="413625" cy="113158"/>
          </a:xfrm>
          <a:prstGeom prst="rect">
            <a:avLst/>
          </a:prstGeom>
          <a:solidFill>
            <a:srgbClr val="F3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51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4E140393-D5DE-E14B-B5C4-42C9A2EC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687138" y="-10089"/>
            <a:ext cx="6441711" cy="6441711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CA94A8C-9E64-9641-91EC-07D3B8D188DB}"/>
              </a:ext>
            </a:extLst>
          </p:cNvPr>
          <p:cNvSpPr txBox="1"/>
          <p:nvPr/>
        </p:nvSpPr>
        <p:spPr>
          <a:xfrm>
            <a:off x="2951382" y="2696324"/>
            <a:ext cx="57354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b="1" dirty="0">
                <a:solidFill>
                  <a:srgbClr val="005AAA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Next</a:t>
            </a:r>
          </a:p>
        </p:txBody>
      </p:sp>
      <p:cxnSp>
        <p:nvCxnSpPr>
          <p:cNvPr id="29" name="Gerade Verbindung 3">
            <a:extLst>
              <a:ext uri="{FF2B5EF4-FFF2-40B4-BE49-F238E27FC236}">
                <a16:creationId xmlns:a16="http://schemas.microsoft.com/office/drawing/2014/main" id="{75D556D4-FC55-5244-9AFA-9CD50DC1F9DC}"/>
              </a:ext>
            </a:extLst>
          </p:cNvPr>
          <p:cNvCxnSpPr/>
          <p:nvPr/>
        </p:nvCxnSpPr>
        <p:spPr>
          <a:xfrm>
            <a:off x="2931813" y="818535"/>
            <a:ext cx="0" cy="3479145"/>
          </a:xfrm>
          <a:prstGeom prst="line">
            <a:avLst/>
          </a:prstGeom>
          <a:ln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E1CE9E3A-126A-4F3B-B69D-C46DC4296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13" y="3311877"/>
            <a:ext cx="3493015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09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20210805_solingen_dot_digital_5fuerSuedwestfalen</Template>
  <TotalTime>0</TotalTime>
  <Words>642</Words>
  <Application>Microsoft Office PowerPoint</Application>
  <PresentationFormat>Breitbild</PresentationFormat>
  <Paragraphs>184</Paragraphs>
  <Slides>24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Bradley Hand ITC</vt:lpstr>
      <vt:lpstr>Calibri</vt:lpstr>
      <vt:lpstr>Frutiger LT Std 45 Light</vt:lpstr>
      <vt:lpstr>Open Sans</vt:lpstr>
      <vt:lpstr>Open Sans Extrabold</vt:lpstr>
      <vt:lpstr>Open Sans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Technische Betriebe Solingen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Helsper, Andreas</dc:creator>
  <cp:lastModifiedBy>Freund, Andreas</cp:lastModifiedBy>
  <cp:revision>122</cp:revision>
  <cp:lastPrinted>2020-12-07T17:10:24Z</cp:lastPrinted>
  <dcterms:created xsi:type="dcterms:W3CDTF">2021-10-27T12:27:40Z</dcterms:created>
  <dcterms:modified xsi:type="dcterms:W3CDTF">2025-09-25T14:43:09Z</dcterms:modified>
</cp:coreProperties>
</file>